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60" r:id="rId3"/>
    <p:sldId id="257" r:id="rId4"/>
    <p:sldId id="258" r:id="rId5"/>
    <p:sldId id="259"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2" r:id="rId23"/>
    <p:sldId id="278" r:id="rId24"/>
    <p:sldId id="279" r:id="rId25"/>
    <p:sldId id="280" r:id="rId26"/>
    <p:sldId id="281" r:id="rId27"/>
    <p:sldId id="283" r:id="rId28"/>
    <p:sldId id="284" r:id="rId29"/>
    <p:sldId id="286"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81" autoAdjust="0"/>
  </p:normalViewPr>
  <p:slideViewPr>
    <p:cSldViewPr snapToGrid="0">
      <p:cViewPr varScale="1">
        <p:scale>
          <a:sx n="91" d="100"/>
          <a:sy n="91" d="100"/>
        </p:scale>
        <p:origin x="108" y="18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63" Type="http://schemas.openxmlformats.org/officeDocument/2006/relationships/slide" Target="slides/slide63.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6280-9A1F-4E27-8AF2-9579A5FB3AFB}" type="datetimeFigureOut">
              <a:rPr lang="fr-FR" smtClean="0"/>
              <a:t>18/07/2023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B63A3-1794-4C85-8672-23F3EDD69437}" type="slidenum">
              <a:rPr lang="fr-FR" smtClean="0"/>
              <a:t>‹N°›</a:t>
            </a:fld>
            <a:endParaRPr lang="fr-FR"/>
          </a:p>
        </p:txBody>
      </p:sp>
    </p:spTree>
    <p:extLst>
      <p:ext uri="{BB962C8B-B14F-4D97-AF65-F5344CB8AC3E}">
        <p14:creationId xmlns:p14="http://schemas.microsoft.com/office/powerpoint/2010/main" val="46700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128EB3D-20C7-4EBE-90F6-D321966D1CC8}" type="datetime1">
              <a:rPr lang="fr-FR" smtClean="0"/>
              <a:t>18/07/2023</a:t>
            </a:fld>
            <a:endParaRPr lang="fr-F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fr-F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62A7E01-E523-49EA-9B1D-40E6AE278A8B}" type="slidenum">
              <a:rPr lang="fr-FR" smtClean="0"/>
              <a:t>‹N°›</a:t>
            </a:fld>
            <a:endParaRPr lang="fr-FR"/>
          </a:p>
        </p:txBody>
      </p:sp>
    </p:spTree>
    <p:extLst>
      <p:ext uri="{BB962C8B-B14F-4D97-AF65-F5344CB8AC3E}">
        <p14:creationId xmlns:p14="http://schemas.microsoft.com/office/powerpoint/2010/main" val="124329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6DCD4EF-BB9F-4852-9EF1-B3647B26914D}" type="datetime1">
              <a:rPr lang="fr-FR" smtClean="0"/>
              <a:t>18/07/2023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3264851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AEFB685-0DD1-4025-9856-96384B754AE0}" type="datetime1">
              <a:rPr lang="fr-FR" smtClean="0"/>
              <a:t>18/07/2023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42748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1C2CBD6-5F62-44F4-850D-6AD9393B48B6}" type="datetime1">
              <a:rPr lang="fr-FR" smtClean="0"/>
              <a:t>18/07/2023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763926" y="5876412"/>
            <a:ext cx="3066124" cy="678285"/>
          </a:xfrm>
        </p:spPr>
        <p:txBody>
          <a:bodyPr/>
          <a:lstStyle>
            <a:lvl1pPr>
              <a:defRPr sz="3200">
                <a:solidFill>
                  <a:schemeClr val="tx1">
                    <a:alpha val="25000"/>
                  </a:schemeClr>
                </a:solidFill>
              </a:defRPr>
            </a:lvl1pPr>
          </a:lstStyle>
          <a:p>
            <a:fld id="{862A7E01-E523-49EA-9B1D-40E6AE278A8B}" type="slidenum">
              <a:rPr lang="fr-FR" smtClean="0"/>
              <a:pPr/>
              <a:t>‹N°›</a:t>
            </a:fld>
            <a:endParaRPr lang="fr-FR" dirty="0"/>
          </a:p>
        </p:txBody>
      </p:sp>
    </p:spTree>
    <p:extLst>
      <p:ext uri="{BB962C8B-B14F-4D97-AF65-F5344CB8AC3E}">
        <p14:creationId xmlns:p14="http://schemas.microsoft.com/office/powerpoint/2010/main" val="407678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355D51C-9F07-40DA-A707-85AE957E208F}" type="datetime1">
              <a:rPr lang="fr-FR" smtClean="0"/>
              <a:t>18/07/2023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53550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40068B-0695-4083-8363-31F7D4D47C9A}" type="datetime1">
              <a:rPr lang="fr-FR" smtClean="0"/>
              <a:t>18/07/2023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292684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E7540B6-58D2-4D77-9D41-0D95BE2DF712}" type="datetime1">
              <a:rPr lang="fr-FR" smtClean="0"/>
              <a:t>18/07/2023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428358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AE6228F-B020-4592-AE50-C4A2039B6D87}" type="datetime1">
              <a:rPr lang="fr-FR" smtClean="0"/>
              <a:t>18/07/2023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422275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8509C-B98B-4C6A-B3D7-324C45AE3D0C}" type="datetime1">
              <a:rPr lang="fr-FR" smtClean="0"/>
              <a:t>18/07/2023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62A7E01-E523-49EA-9B1D-40E6AE278A8B}" type="slidenum">
              <a:rPr lang="fr-FR" smtClean="0"/>
              <a:t>‹N°›</a:t>
            </a:fld>
            <a:endParaRPr lang="fr-FR"/>
          </a:p>
        </p:txBody>
      </p:sp>
    </p:spTree>
    <p:extLst>
      <p:ext uri="{BB962C8B-B14F-4D97-AF65-F5344CB8AC3E}">
        <p14:creationId xmlns:p14="http://schemas.microsoft.com/office/powerpoint/2010/main" val="648797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fr-FR"/>
              <a:t>Cliquez pour modifier les styles du texte du masque</a:t>
            </a:r>
          </a:p>
        </p:txBody>
      </p:sp>
      <p:sp>
        <p:nvSpPr>
          <p:cNvPr id="5" name="Date Placeholder 4"/>
          <p:cNvSpPr>
            <a:spLocks noGrp="1"/>
          </p:cNvSpPr>
          <p:nvPr>
            <p:ph type="dt" sz="half" idx="10"/>
          </p:nvPr>
        </p:nvSpPr>
        <p:spPr/>
        <p:txBody>
          <a:bodyPr/>
          <a:lstStyle/>
          <a:p>
            <a:fld id="{161EF6E4-3906-4999-9FA0-6095370BA904}" type="datetime1">
              <a:rPr lang="fr-FR" smtClean="0"/>
              <a:t>18/07/2023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62A7E01-E523-49EA-9B1D-40E6AE278A8B}" type="slidenum">
              <a:rPr lang="fr-FR" smtClean="0"/>
              <a:t>‹N°›</a:t>
            </a:fld>
            <a:endParaRPr lang="fr-FR"/>
          </a:p>
        </p:txBody>
      </p:sp>
    </p:spTree>
    <p:extLst>
      <p:ext uri="{BB962C8B-B14F-4D97-AF65-F5344CB8AC3E}">
        <p14:creationId xmlns:p14="http://schemas.microsoft.com/office/powerpoint/2010/main" val="4079838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DDE9BCC-B0B2-4658-AE8A-8121228EE5B0}" type="datetime1">
              <a:rPr lang="fr-FR" smtClean="0"/>
              <a:t>18/07/2023</a:t>
            </a:fld>
            <a:endParaRPr lang="fr-F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fr-F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62A7E01-E523-49EA-9B1D-40E6AE278A8B}" type="slidenum">
              <a:rPr lang="fr-FR" smtClean="0"/>
              <a:t>‹N°›</a:t>
            </a:fld>
            <a:endParaRPr lang="fr-FR"/>
          </a:p>
        </p:txBody>
      </p:sp>
    </p:spTree>
    <p:extLst>
      <p:ext uri="{BB962C8B-B14F-4D97-AF65-F5344CB8AC3E}">
        <p14:creationId xmlns:p14="http://schemas.microsoft.com/office/powerpoint/2010/main" val="110419364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1014D4F4-BF13-4C15-BB8B-0FE7BEA3A077}" type="datetime1">
              <a:rPr lang="fr-FR" smtClean="0"/>
              <a:t>18/07/2023</a:t>
            </a:fld>
            <a:endParaRPr lang="fr-F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fr-FR"/>
          </a:p>
        </p:txBody>
      </p:sp>
      <p:sp>
        <p:nvSpPr>
          <p:cNvPr id="6" name="Slide Number Placeholder 5"/>
          <p:cNvSpPr>
            <a:spLocks noGrp="1"/>
          </p:cNvSpPr>
          <p:nvPr>
            <p:ph type="sldNum" sz="quarter" idx="4"/>
          </p:nvPr>
        </p:nvSpPr>
        <p:spPr>
          <a:xfrm>
            <a:off x="8763926" y="5876412"/>
            <a:ext cx="2926080" cy="764635"/>
          </a:xfrm>
          <a:prstGeom prst="rect">
            <a:avLst/>
          </a:prstGeom>
        </p:spPr>
        <p:txBody>
          <a:bodyPr vert="horz" lIns="91440" tIns="45720" rIns="91440" bIns="45720" rtlCol="0" anchor="b"/>
          <a:lstStyle>
            <a:lvl1pPr algn="r">
              <a:defRPr sz="3200" b="0">
                <a:ln>
                  <a:noFill/>
                </a:ln>
                <a:solidFill>
                  <a:schemeClr val="tx1">
                    <a:alpha val="25000"/>
                  </a:schemeClr>
                </a:solidFill>
                <a:latin typeface="+mj-lt"/>
              </a:defRPr>
            </a:lvl1pPr>
          </a:lstStyle>
          <a:p>
            <a:fld id="{862A7E01-E523-49EA-9B1D-40E6AE278A8B}" type="slidenum">
              <a:rPr lang="fr-FR" smtClean="0"/>
              <a:pPr/>
              <a:t>‹N°›</a:t>
            </a:fld>
            <a:endParaRPr lang="fr-FR" dirty="0"/>
          </a:p>
        </p:txBody>
      </p:sp>
    </p:spTree>
    <p:extLst>
      <p:ext uri="{BB962C8B-B14F-4D97-AF65-F5344CB8AC3E}">
        <p14:creationId xmlns:p14="http://schemas.microsoft.com/office/powerpoint/2010/main" val="1078190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3-eu-west-1.amazonaws.com/static.oc-static.com/prod/courses/files/Parcours_data_scientist/Projet+-+Donn%C3%A9es+%C3%A9ducatives/Projet+Python_Dataset_Edstats_csv.zip" TargetMode="External"/><Relationship Id="rId2" Type="http://schemas.openxmlformats.org/officeDocument/2006/relationships/hyperlink" Target="https://datacatalog.worldbank.org/dataset/education-statistics" TargetMode="External"/><Relationship Id="rId1" Type="http://schemas.openxmlformats.org/officeDocument/2006/relationships/slideLayout" Target="../slideLayouts/slideLayout2.xml"/><Relationship Id="rId4" Type="http://schemas.openxmlformats.org/officeDocument/2006/relationships/hyperlink" Target="http://datatopics.worldbank.org/educa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9FCF3-4CD6-DE1A-9FE3-CAB0D400A358}"/>
              </a:ext>
            </a:extLst>
          </p:cNvPr>
          <p:cNvSpPr>
            <a:spLocks noGrp="1"/>
          </p:cNvSpPr>
          <p:nvPr>
            <p:ph type="ctrTitle"/>
          </p:nvPr>
        </p:nvSpPr>
        <p:spPr/>
        <p:txBody>
          <a:bodyPr>
            <a:normAutofit/>
          </a:bodyPr>
          <a:lstStyle/>
          <a:p>
            <a:r>
              <a:rPr lang="fr-FR" sz="6000" dirty="0"/>
              <a:t>Etude préliminaire en vue de l’expansion internationale de</a:t>
            </a:r>
            <a:r>
              <a:rPr lang="fr-FR" sz="7200" dirty="0"/>
              <a:t> </a:t>
            </a:r>
            <a:r>
              <a:rPr lang="fr-FR" sz="7200" b="1" dirty="0" err="1">
                <a:solidFill>
                  <a:schemeClr val="accent6">
                    <a:lumMod val="75000"/>
                  </a:schemeClr>
                </a:solidFill>
              </a:rPr>
              <a:t>academy</a:t>
            </a:r>
            <a:endParaRPr lang="fr-FR" sz="7200" b="1" dirty="0">
              <a:solidFill>
                <a:schemeClr val="accent6">
                  <a:lumMod val="75000"/>
                </a:schemeClr>
              </a:solidFill>
            </a:endParaRPr>
          </a:p>
        </p:txBody>
      </p:sp>
      <p:sp>
        <p:nvSpPr>
          <p:cNvPr id="3" name="Sous-titre 2">
            <a:extLst>
              <a:ext uri="{FF2B5EF4-FFF2-40B4-BE49-F238E27FC236}">
                <a16:creationId xmlns:a16="http://schemas.microsoft.com/office/drawing/2014/main" id="{32EB1917-AF52-6666-AA95-7599C066EF73}"/>
              </a:ext>
            </a:extLst>
          </p:cNvPr>
          <p:cNvSpPr>
            <a:spLocks noGrp="1"/>
          </p:cNvSpPr>
          <p:nvPr>
            <p:ph type="subTitle" idx="1"/>
          </p:nvPr>
        </p:nvSpPr>
        <p:spPr/>
        <p:txBody>
          <a:bodyPr/>
          <a:lstStyle/>
          <a:p>
            <a:r>
              <a:rPr lang="fr-FR" dirty="0"/>
              <a:t>Sur la base des données sur l’éducation</a:t>
            </a:r>
          </a:p>
          <a:p>
            <a:r>
              <a:rPr lang="fr-FR" dirty="0"/>
              <a:t>de la Banque mondiale</a:t>
            </a:r>
          </a:p>
        </p:txBody>
      </p:sp>
      <p:sp>
        <p:nvSpPr>
          <p:cNvPr id="5" name="Espace réservé du numéro de diapositive 4">
            <a:extLst>
              <a:ext uri="{FF2B5EF4-FFF2-40B4-BE49-F238E27FC236}">
                <a16:creationId xmlns:a16="http://schemas.microsoft.com/office/drawing/2014/main" id="{10943FB7-D645-6372-18FB-DD2CDA48C6CD}"/>
              </a:ext>
            </a:extLst>
          </p:cNvPr>
          <p:cNvSpPr>
            <a:spLocks noGrp="1"/>
          </p:cNvSpPr>
          <p:nvPr>
            <p:ph type="sldNum" sz="quarter" idx="12"/>
          </p:nvPr>
        </p:nvSpPr>
        <p:spPr>
          <a:xfrm>
            <a:off x="8763926" y="5876413"/>
            <a:ext cx="2926080" cy="745452"/>
          </a:xfrm>
        </p:spPr>
        <p:txBody>
          <a:bodyPr/>
          <a:lstStyle/>
          <a:p>
            <a:fld id="{862A7E01-E523-49EA-9B1D-40E6AE278A8B}" type="slidenum">
              <a:rPr lang="fr-FR" sz="3200" smtClean="0"/>
              <a:t>1</a:t>
            </a:fld>
            <a:endParaRPr lang="fr-FR" sz="3200" dirty="0"/>
          </a:p>
        </p:txBody>
      </p:sp>
    </p:spTree>
    <p:extLst>
      <p:ext uri="{BB962C8B-B14F-4D97-AF65-F5344CB8AC3E}">
        <p14:creationId xmlns:p14="http://schemas.microsoft.com/office/powerpoint/2010/main" val="29784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6AF4F8F-C08B-3760-37F7-A31D7B8B2A14}"/>
              </a:ext>
            </a:extLst>
          </p:cNvPr>
          <p:cNvSpPr>
            <a:spLocks noGrp="1"/>
          </p:cNvSpPr>
          <p:nvPr>
            <p:ph idx="1"/>
          </p:nvPr>
        </p:nvSpPr>
        <p:spPr>
          <a:xfrm>
            <a:off x="676656" y="1318270"/>
            <a:ext cx="10753725" cy="4760983"/>
          </a:xfrm>
        </p:spPr>
        <p:txBody>
          <a:bodyPr>
            <a:normAutofit lnSpcReduction="10000"/>
          </a:bodyPr>
          <a:lstStyle/>
          <a:p>
            <a:r>
              <a:rPr lang="fr-FR" sz="1800" b="0" i="0" dirty="0">
                <a:solidFill>
                  <a:srgbClr val="000000"/>
                </a:solidFill>
                <a:effectLst/>
              </a:rPr>
              <a:t>Afin de faciliter l'analyse des 195 pays qui restent, nous allons les séparer en groupes, ce qui permettra d'obtenir des graphiques lisibles. Une division possible est celle par région. Etudions la pertinence de cette possibilité :</a:t>
            </a:r>
          </a:p>
          <a:p>
            <a:r>
              <a:rPr lang="en-US" sz="1600" dirty="0"/>
              <a:t>Europe &amp; Central Asia             56</a:t>
            </a:r>
          </a:p>
          <a:p>
            <a:r>
              <a:rPr lang="en-US" sz="1600" dirty="0"/>
              <a:t>Sub-Saharan Africa                  48</a:t>
            </a:r>
          </a:p>
          <a:p>
            <a:r>
              <a:rPr lang="en-US" sz="1600" dirty="0"/>
              <a:t>Latin America &amp; Caribbean    41</a:t>
            </a:r>
          </a:p>
          <a:p>
            <a:r>
              <a:rPr lang="en-US" sz="1600" dirty="0"/>
              <a:t>East Asia &amp; Pacific                    36</a:t>
            </a:r>
          </a:p>
          <a:p>
            <a:r>
              <a:rPr lang="en-US" sz="1600" dirty="0"/>
              <a:t>Middle East &amp; North Africa    21</a:t>
            </a:r>
          </a:p>
          <a:p>
            <a:r>
              <a:rPr lang="en-US" sz="1600" dirty="0"/>
              <a:t>South Asia                                  8</a:t>
            </a:r>
          </a:p>
          <a:p>
            <a:r>
              <a:rPr lang="en-US" sz="1600" dirty="0"/>
              <a:t>North America                           3</a:t>
            </a:r>
          </a:p>
          <a:p>
            <a:r>
              <a:rPr lang="en-US" sz="1800" dirty="0" err="1"/>
              <a:t>Cette</a:t>
            </a:r>
            <a:r>
              <a:rPr lang="en-US" sz="1800" dirty="0"/>
              <a:t> </a:t>
            </a:r>
            <a:r>
              <a:rPr lang="en-US" sz="1800" dirty="0" err="1"/>
              <a:t>répartition</a:t>
            </a:r>
            <a:r>
              <a:rPr lang="en-US" sz="1800" dirty="0"/>
              <a:t> </a:t>
            </a:r>
            <a:r>
              <a:rPr lang="en-US" sz="1800" dirty="0" err="1"/>
              <a:t>n’est</a:t>
            </a:r>
            <a:r>
              <a:rPr lang="en-US" sz="1800" dirty="0"/>
              <a:t> pas très </a:t>
            </a:r>
            <a:r>
              <a:rPr lang="en-US" sz="1800" dirty="0" err="1"/>
              <a:t>homogène</a:t>
            </a:r>
            <a:r>
              <a:rPr lang="en-US" sz="1800" dirty="0"/>
              <a:t>, </a:t>
            </a:r>
            <a:r>
              <a:rPr lang="en-US" sz="1800" dirty="0" err="1"/>
              <a:t>c’est</a:t>
            </a:r>
            <a:r>
              <a:rPr lang="en-US" sz="1800" dirty="0"/>
              <a:t> </a:t>
            </a:r>
            <a:r>
              <a:rPr lang="en-US" sz="1800" dirty="0" err="1"/>
              <a:t>pourquoi</a:t>
            </a:r>
            <a:r>
              <a:rPr lang="en-US" sz="1800" dirty="0"/>
              <a:t> </a:t>
            </a:r>
            <a:r>
              <a:rPr lang="en-US" sz="1800" dirty="0" err="1"/>
              <a:t>j’opte</a:t>
            </a:r>
            <a:r>
              <a:rPr lang="en-US" sz="1800" dirty="0"/>
              <a:t> par la division </a:t>
            </a:r>
            <a:r>
              <a:rPr lang="en-US" sz="1800" dirty="0" err="1"/>
              <a:t>selon</a:t>
            </a:r>
            <a:r>
              <a:rPr lang="en-US" sz="1800" dirty="0"/>
              <a:t> les ‘Income Groups’ : ↑</a:t>
            </a:r>
          </a:p>
          <a:p>
            <a:r>
              <a:rPr lang="en-US" sz="1800" dirty="0"/>
              <a:t>Un </a:t>
            </a:r>
            <a:r>
              <a:rPr lang="en-US" sz="1800" dirty="0" err="1"/>
              <a:t>avantage</a:t>
            </a:r>
            <a:r>
              <a:rPr lang="en-US" sz="1800" dirty="0"/>
              <a:t> </a:t>
            </a:r>
            <a:r>
              <a:rPr lang="en-US" sz="1800" dirty="0" err="1"/>
              <a:t>supplémentaire</a:t>
            </a:r>
            <a:r>
              <a:rPr lang="en-US" sz="1800" dirty="0"/>
              <a:t> de </a:t>
            </a:r>
            <a:r>
              <a:rPr lang="en-US" sz="1800" dirty="0" err="1"/>
              <a:t>ce</a:t>
            </a:r>
            <a:r>
              <a:rPr lang="en-US" sz="1800" dirty="0"/>
              <a:t> choix </a:t>
            </a:r>
            <a:r>
              <a:rPr lang="en-US" sz="1800" dirty="0" err="1"/>
              <a:t>est</a:t>
            </a:r>
            <a:r>
              <a:rPr lang="en-US" sz="1800" dirty="0"/>
              <a:t> </a:t>
            </a:r>
            <a:r>
              <a:rPr lang="en-US" sz="1800" dirty="0" err="1"/>
              <a:t>qu’on</a:t>
            </a:r>
            <a:r>
              <a:rPr lang="en-US" sz="1800" dirty="0"/>
              <a:t> </a:t>
            </a:r>
            <a:r>
              <a:rPr lang="en-US" sz="1800" dirty="0" err="1"/>
              <a:t>pourra</a:t>
            </a:r>
            <a:r>
              <a:rPr lang="en-US" sz="1800" dirty="0"/>
              <a:t> comparer les chiffres des pays avec </a:t>
            </a:r>
            <a:r>
              <a:rPr lang="en-US" sz="1800" dirty="0" err="1"/>
              <a:t>d’autres</a:t>
            </a:r>
            <a:r>
              <a:rPr lang="en-US" sz="1800" dirty="0"/>
              <a:t> </a:t>
            </a:r>
            <a:r>
              <a:rPr lang="en-US" sz="1800" dirty="0" err="1"/>
              <a:t>assez</a:t>
            </a:r>
            <a:r>
              <a:rPr lang="en-US" sz="1800" dirty="0"/>
              <a:t> </a:t>
            </a:r>
            <a:r>
              <a:rPr lang="en-US" sz="1800" dirty="0" err="1"/>
              <a:t>comparables</a:t>
            </a:r>
            <a:r>
              <a:rPr lang="en-US" sz="1800" dirty="0"/>
              <a:t>.</a:t>
            </a:r>
          </a:p>
          <a:p>
            <a:r>
              <a:rPr lang="en-US" sz="1800" dirty="0"/>
              <a:t>Mais dans </a:t>
            </a:r>
            <a:r>
              <a:rPr lang="en-US" sz="1800" dirty="0" err="1"/>
              <a:t>ces</a:t>
            </a:r>
            <a:r>
              <a:rPr lang="en-US" sz="1800" dirty="0"/>
              <a:t> ‘pays’ il se </a:t>
            </a:r>
            <a:r>
              <a:rPr lang="en-US" sz="1800" dirty="0" err="1"/>
              <a:t>trouve</a:t>
            </a:r>
            <a:r>
              <a:rPr lang="en-US" sz="1800" dirty="0"/>
              <a:t>, </a:t>
            </a:r>
            <a:r>
              <a:rPr lang="en-US" sz="1800" dirty="0" err="1"/>
              <a:t>comme</a:t>
            </a:r>
            <a:r>
              <a:rPr lang="en-US" sz="1800" dirty="0"/>
              <a:t> dans le </a:t>
            </a:r>
            <a:r>
              <a:rPr lang="en-US" sz="1800" dirty="0" err="1"/>
              <a:t>fichier</a:t>
            </a:r>
            <a:r>
              <a:rPr lang="en-US" sz="1800" dirty="0"/>
              <a:t> ‘Country’, des </a:t>
            </a:r>
            <a:r>
              <a:rPr lang="en-US" sz="1800" dirty="0" err="1"/>
              <a:t>régions</a:t>
            </a:r>
            <a:r>
              <a:rPr lang="en-US" sz="1800" dirty="0"/>
              <a:t>. Nous </a:t>
            </a:r>
            <a:r>
              <a:rPr lang="en-US" sz="1800" dirty="0" err="1"/>
              <a:t>allons</a:t>
            </a:r>
            <a:r>
              <a:rPr lang="en-US" sz="1800" dirty="0"/>
              <a:t> les </a:t>
            </a:r>
            <a:r>
              <a:rPr lang="en-US" sz="1800" dirty="0" err="1"/>
              <a:t>séparer</a:t>
            </a:r>
            <a:r>
              <a:rPr lang="en-US" sz="1800" dirty="0"/>
              <a:t> dans un </a:t>
            </a:r>
            <a:r>
              <a:rPr lang="en-US" sz="1800" dirty="0" err="1"/>
              <a:t>autre</a:t>
            </a:r>
            <a:r>
              <a:rPr lang="en-US" sz="1800" dirty="0"/>
              <a:t> </a:t>
            </a:r>
            <a:r>
              <a:rPr lang="en-US" sz="1800" dirty="0" err="1"/>
              <a:t>fichier</a:t>
            </a:r>
            <a:r>
              <a:rPr lang="en-US" sz="1800" dirty="0"/>
              <a:t> pour que chacun </a:t>
            </a:r>
            <a:r>
              <a:rPr lang="en-US" sz="1800" dirty="0" err="1"/>
              <a:t>soit</a:t>
            </a:r>
            <a:r>
              <a:rPr lang="en-US" sz="1800" dirty="0"/>
              <a:t> </a:t>
            </a:r>
            <a:r>
              <a:rPr lang="en-US" sz="1800" dirty="0" err="1"/>
              <a:t>cohérent</a:t>
            </a:r>
            <a:r>
              <a:rPr lang="en-US" sz="1800" dirty="0"/>
              <a:t> dans son </a:t>
            </a:r>
            <a:r>
              <a:rPr lang="en-US" sz="1800" dirty="0" err="1"/>
              <a:t>contenu</a:t>
            </a:r>
            <a:r>
              <a:rPr lang="en-US" sz="1800" dirty="0"/>
              <a:t>.</a:t>
            </a:r>
            <a:endParaRPr lang="fr-FR" sz="1800" dirty="0"/>
          </a:p>
        </p:txBody>
      </p:sp>
      <p:sp>
        <p:nvSpPr>
          <p:cNvPr id="4" name="Espace réservé du numéro de diapositive 3">
            <a:extLst>
              <a:ext uri="{FF2B5EF4-FFF2-40B4-BE49-F238E27FC236}">
                <a16:creationId xmlns:a16="http://schemas.microsoft.com/office/drawing/2014/main" id="{43DCE6BA-ADFC-AC83-6CD0-151D74BEE4BC}"/>
              </a:ext>
            </a:extLst>
          </p:cNvPr>
          <p:cNvSpPr>
            <a:spLocks noGrp="1"/>
          </p:cNvSpPr>
          <p:nvPr>
            <p:ph type="sldNum" sz="quarter" idx="12"/>
          </p:nvPr>
        </p:nvSpPr>
        <p:spPr/>
        <p:txBody>
          <a:bodyPr/>
          <a:lstStyle/>
          <a:p>
            <a:fld id="{862A7E01-E523-49EA-9B1D-40E6AE278A8B}" type="slidenum">
              <a:rPr lang="fr-FR" smtClean="0"/>
              <a:pPr/>
              <a:t>10</a:t>
            </a:fld>
            <a:endParaRPr lang="fr-FR" dirty="0"/>
          </a:p>
        </p:txBody>
      </p:sp>
      <p:sp>
        <p:nvSpPr>
          <p:cNvPr id="5" name="Titre 1">
            <a:extLst>
              <a:ext uri="{FF2B5EF4-FFF2-40B4-BE49-F238E27FC236}">
                <a16:creationId xmlns:a16="http://schemas.microsoft.com/office/drawing/2014/main" id="{E628430F-2A1C-97EB-3C17-AEDD0184720A}"/>
              </a:ext>
            </a:extLst>
          </p:cNvPr>
          <p:cNvSpPr>
            <a:spLocks noGrp="1"/>
          </p:cNvSpPr>
          <p:nvPr>
            <p:ph type="title"/>
          </p:nvPr>
        </p:nvSpPr>
        <p:spPr>
          <a:xfrm>
            <a:off x="657224" y="582804"/>
            <a:ext cx="10772775" cy="735466"/>
          </a:xfrm>
        </p:spPr>
        <p:txBody>
          <a:bodyPr>
            <a:normAutofit/>
          </a:bodyPr>
          <a:lstStyle/>
          <a:p>
            <a:r>
              <a:rPr lang="fr-FR" sz="4800" b="1" dirty="0"/>
              <a:t>Fractionnement des données</a:t>
            </a:r>
          </a:p>
        </p:txBody>
      </p:sp>
      <p:sp>
        <p:nvSpPr>
          <p:cNvPr id="6" name="ZoneTexte 5">
            <a:extLst>
              <a:ext uri="{FF2B5EF4-FFF2-40B4-BE49-F238E27FC236}">
                <a16:creationId xmlns:a16="http://schemas.microsoft.com/office/drawing/2014/main" id="{F2CCDF3F-2938-A330-F2D7-12D732A23AF9}"/>
              </a:ext>
            </a:extLst>
          </p:cNvPr>
          <p:cNvSpPr txBox="1"/>
          <p:nvPr/>
        </p:nvSpPr>
        <p:spPr>
          <a:xfrm>
            <a:off x="8691825" y="2935622"/>
            <a:ext cx="2572378" cy="1323439"/>
          </a:xfrm>
          <a:prstGeom prst="rect">
            <a:avLst/>
          </a:prstGeom>
          <a:noFill/>
        </p:spPr>
        <p:txBody>
          <a:bodyPr wrap="square" rtlCol="0">
            <a:spAutoFit/>
          </a:bodyPr>
          <a:lstStyle/>
          <a:p>
            <a:r>
              <a:rPr lang="en-US" sz="1600" dirty="0"/>
              <a:t>Upper middle income       55</a:t>
            </a:r>
          </a:p>
          <a:p>
            <a:r>
              <a:rPr lang="en-US" sz="1600" dirty="0"/>
              <a:t>Lower middle income       50</a:t>
            </a:r>
          </a:p>
          <a:p>
            <a:r>
              <a:rPr lang="en-US" sz="1600" dirty="0"/>
              <a:t>High income: </a:t>
            </a:r>
            <a:r>
              <a:rPr lang="en-US" sz="1600" dirty="0" err="1"/>
              <a:t>nonOECD</a:t>
            </a:r>
            <a:r>
              <a:rPr lang="en-US" sz="1600" dirty="0"/>
              <a:t>    43</a:t>
            </a:r>
          </a:p>
          <a:p>
            <a:r>
              <a:rPr lang="en-US" sz="1600" dirty="0"/>
              <a:t>Low income                        34</a:t>
            </a:r>
          </a:p>
          <a:p>
            <a:r>
              <a:rPr lang="en-US" sz="1600" dirty="0"/>
              <a:t>High income: OECD           31</a:t>
            </a:r>
            <a:endParaRPr lang="fr-FR" sz="1600" dirty="0"/>
          </a:p>
        </p:txBody>
      </p:sp>
    </p:spTree>
    <p:extLst>
      <p:ext uri="{BB962C8B-B14F-4D97-AF65-F5344CB8AC3E}">
        <p14:creationId xmlns:p14="http://schemas.microsoft.com/office/powerpoint/2010/main" val="131560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A8B49F-BCA8-5E5B-72CC-68F2BADAFAF0}"/>
              </a:ext>
            </a:extLst>
          </p:cNvPr>
          <p:cNvSpPr>
            <a:spLocks noGrp="1"/>
          </p:cNvSpPr>
          <p:nvPr>
            <p:ph type="ctrTitle"/>
          </p:nvPr>
        </p:nvSpPr>
        <p:spPr>
          <a:xfrm>
            <a:off x="603504" y="770467"/>
            <a:ext cx="10782300" cy="1880657"/>
          </a:xfrm>
        </p:spPr>
        <p:txBody>
          <a:bodyPr/>
          <a:lstStyle/>
          <a:p>
            <a:r>
              <a:rPr lang="fr-FR" sz="6000" dirty="0"/>
              <a:t>Exploitation des indicateurs</a:t>
            </a:r>
          </a:p>
        </p:txBody>
      </p:sp>
      <p:sp>
        <p:nvSpPr>
          <p:cNvPr id="3" name="Sous-titre 2">
            <a:extLst>
              <a:ext uri="{FF2B5EF4-FFF2-40B4-BE49-F238E27FC236}">
                <a16:creationId xmlns:a16="http://schemas.microsoft.com/office/drawing/2014/main" id="{0A51B260-5958-DA30-7F36-81DA8BEACD89}"/>
              </a:ext>
            </a:extLst>
          </p:cNvPr>
          <p:cNvSpPr>
            <a:spLocks noGrp="1"/>
          </p:cNvSpPr>
          <p:nvPr>
            <p:ph type="subTitle" idx="1"/>
          </p:nvPr>
        </p:nvSpPr>
        <p:spPr>
          <a:xfrm>
            <a:off x="707706" y="3149179"/>
            <a:ext cx="9228201" cy="1645920"/>
          </a:xfrm>
        </p:spPr>
        <p:txBody>
          <a:bodyPr/>
          <a:lstStyle/>
          <a:p>
            <a:r>
              <a:rPr lang="fr-FR" dirty="0"/>
              <a:t>Nous allons diviser ce travail en plusieurs phases, selon la nature des indicateurs utilisés.</a:t>
            </a:r>
          </a:p>
        </p:txBody>
      </p:sp>
      <p:sp>
        <p:nvSpPr>
          <p:cNvPr id="4" name="Espace réservé du numéro de diapositive 3">
            <a:extLst>
              <a:ext uri="{FF2B5EF4-FFF2-40B4-BE49-F238E27FC236}">
                <a16:creationId xmlns:a16="http://schemas.microsoft.com/office/drawing/2014/main" id="{069CCECC-C67A-289B-A328-BF894C0F1E5D}"/>
              </a:ext>
            </a:extLst>
          </p:cNvPr>
          <p:cNvSpPr>
            <a:spLocks noGrp="1"/>
          </p:cNvSpPr>
          <p:nvPr>
            <p:ph type="sldNum" sz="quarter" idx="12"/>
          </p:nvPr>
        </p:nvSpPr>
        <p:spPr>
          <a:xfrm>
            <a:off x="8763926" y="5876412"/>
            <a:ext cx="2926080" cy="604775"/>
          </a:xfrm>
        </p:spPr>
        <p:txBody>
          <a:bodyPr/>
          <a:lstStyle/>
          <a:p>
            <a:fld id="{862A7E01-E523-49EA-9B1D-40E6AE278A8B}" type="slidenum">
              <a:rPr lang="fr-FR" smtClean="0"/>
              <a:t>11</a:t>
            </a:fld>
            <a:endParaRPr lang="fr-FR" dirty="0"/>
          </a:p>
        </p:txBody>
      </p:sp>
    </p:spTree>
    <p:extLst>
      <p:ext uri="{BB962C8B-B14F-4D97-AF65-F5344CB8AC3E}">
        <p14:creationId xmlns:p14="http://schemas.microsoft.com/office/powerpoint/2010/main" val="1288347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077A042-1A25-1884-28FB-5BA9F37E0BCE}"/>
              </a:ext>
            </a:extLst>
          </p:cNvPr>
          <p:cNvSpPr>
            <a:spLocks noGrp="1"/>
          </p:cNvSpPr>
          <p:nvPr>
            <p:ph idx="1"/>
          </p:nvPr>
        </p:nvSpPr>
        <p:spPr>
          <a:xfrm>
            <a:off x="676656" y="1913134"/>
            <a:ext cx="10753725" cy="4135974"/>
          </a:xfrm>
        </p:spPr>
        <p:txBody>
          <a:bodyPr>
            <a:normAutofit/>
          </a:bodyPr>
          <a:lstStyle/>
          <a:p>
            <a:r>
              <a:rPr lang="fr-FR" sz="1800" b="0" i="0" dirty="0">
                <a:solidFill>
                  <a:srgbClr val="000000"/>
                </a:solidFill>
                <a:effectLst/>
              </a:rPr>
              <a:t>Importance du niveau de revenus du pays: écoles, fournitures, enseignants, administration scolaire, et,						nous concernant, des réseaux </a:t>
            </a:r>
            <a:r>
              <a:rPr lang="fr-FR" sz="1800" dirty="0">
                <a:solidFill>
                  <a:srgbClr val="000000"/>
                </a:solidFill>
              </a:rPr>
              <a:t>informat</a:t>
            </a:r>
            <a:r>
              <a:rPr lang="fr-FR" sz="1800" b="0" i="0" dirty="0">
                <a:solidFill>
                  <a:srgbClr val="000000"/>
                </a:solidFill>
                <a:effectLst/>
              </a:rPr>
              <a:t>iques et des PC.</a:t>
            </a:r>
          </a:p>
          <a:p>
            <a:r>
              <a:rPr lang="fr-FR" sz="1800" b="0" i="0" dirty="0">
                <a:solidFill>
                  <a:srgbClr val="000000"/>
                </a:solidFill>
                <a:effectLst/>
              </a:rPr>
              <a:t>Il faut aussi que les parents puissent prendre en charge les adolescents et jeunes adultes afin qu'ils se consacrent aux études.</a:t>
            </a:r>
          </a:p>
          <a:p>
            <a:r>
              <a:rPr lang="fr-FR" sz="1800" dirty="0">
                <a:solidFill>
                  <a:srgbClr val="000000"/>
                </a:solidFill>
              </a:rPr>
              <a:t>N</a:t>
            </a:r>
            <a:r>
              <a:rPr lang="fr-FR" sz="1800" b="0" i="0" dirty="0">
                <a:solidFill>
                  <a:srgbClr val="000000"/>
                </a:solidFill>
                <a:effectLst/>
              </a:rPr>
              <a:t>ous allons associer ce critère à l'importance de la population de jeunes en âge d'aller au lycée ou à l'université;</a:t>
            </a:r>
          </a:p>
          <a:p>
            <a:r>
              <a:rPr lang="fr-FR" sz="1800" b="0" i="0" dirty="0">
                <a:solidFill>
                  <a:srgbClr val="000000"/>
                </a:solidFill>
                <a:effectLst/>
              </a:rPr>
              <a:t>En effet le public d'adultes de plus de 30 ans en reconversion / formation continue est peu significatif par rapport aux plus jeunes en formation initiale ou en 'raccrochage’.</a:t>
            </a:r>
          </a:p>
          <a:p>
            <a:r>
              <a:rPr lang="fr-FR" sz="1800" dirty="0">
                <a:solidFill>
                  <a:srgbClr val="000000"/>
                </a:solidFill>
              </a:rPr>
              <a:t>Après avoir vérifié son niveau de complétude, nous allons considérer l’indicateur de richesse ‘NY.GDP.PCAP.PP.KD’: </a:t>
            </a:r>
            <a:r>
              <a:rPr lang="en-US" sz="1800" dirty="0">
                <a:solidFill>
                  <a:srgbClr val="000000"/>
                </a:solidFill>
              </a:rPr>
              <a:t>gross domestic product per capita based on purchasing power parity.</a:t>
            </a:r>
            <a:endParaRPr lang="fr-FR" sz="1800" dirty="0"/>
          </a:p>
        </p:txBody>
      </p:sp>
      <p:sp>
        <p:nvSpPr>
          <p:cNvPr id="4" name="Espace réservé du numéro de diapositive 3">
            <a:extLst>
              <a:ext uri="{FF2B5EF4-FFF2-40B4-BE49-F238E27FC236}">
                <a16:creationId xmlns:a16="http://schemas.microsoft.com/office/drawing/2014/main" id="{21DF1DF4-197B-1759-41D1-8062C9D83045}"/>
              </a:ext>
            </a:extLst>
          </p:cNvPr>
          <p:cNvSpPr>
            <a:spLocks noGrp="1"/>
          </p:cNvSpPr>
          <p:nvPr>
            <p:ph type="sldNum" sz="quarter" idx="12"/>
          </p:nvPr>
        </p:nvSpPr>
        <p:spPr/>
        <p:txBody>
          <a:bodyPr/>
          <a:lstStyle/>
          <a:p>
            <a:fld id="{862A7E01-E523-49EA-9B1D-40E6AE278A8B}" type="slidenum">
              <a:rPr lang="fr-FR" smtClean="0"/>
              <a:pPr/>
              <a:t>12</a:t>
            </a:fld>
            <a:endParaRPr lang="fr-FR" dirty="0"/>
          </a:p>
        </p:txBody>
      </p:sp>
      <p:sp>
        <p:nvSpPr>
          <p:cNvPr id="6" name="Titre 1">
            <a:extLst>
              <a:ext uri="{FF2B5EF4-FFF2-40B4-BE49-F238E27FC236}">
                <a16:creationId xmlns:a16="http://schemas.microsoft.com/office/drawing/2014/main" id="{AE64CE4D-C802-C0DA-B44E-01718B1DB730}"/>
              </a:ext>
            </a:extLst>
          </p:cNvPr>
          <p:cNvSpPr>
            <a:spLocks noGrp="1"/>
          </p:cNvSpPr>
          <p:nvPr>
            <p:ph type="title"/>
          </p:nvPr>
        </p:nvSpPr>
        <p:spPr>
          <a:xfrm>
            <a:off x="657224" y="499533"/>
            <a:ext cx="10772775" cy="1413600"/>
          </a:xfrm>
        </p:spPr>
        <p:txBody>
          <a:bodyPr>
            <a:normAutofit/>
          </a:bodyPr>
          <a:lstStyle/>
          <a:p>
            <a:r>
              <a:rPr lang="fr-FR" sz="4800" b="1" dirty="0"/>
              <a:t>Phase 1 – la taille de la population et son revenu moyen</a:t>
            </a:r>
          </a:p>
        </p:txBody>
      </p:sp>
    </p:spTree>
    <p:extLst>
      <p:ext uri="{BB962C8B-B14F-4D97-AF65-F5344CB8AC3E}">
        <p14:creationId xmlns:p14="http://schemas.microsoft.com/office/powerpoint/2010/main" val="44755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980416-DDEC-8FBA-057F-DB25653FC3ED}"/>
              </a:ext>
            </a:extLst>
          </p:cNvPr>
          <p:cNvSpPr>
            <a:spLocks noGrp="1"/>
          </p:cNvSpPr>
          <p:nvPr>
            <p:ph idx="1"/>
          </p:nvPr>
        </p:nvSpPr>
        <p:spPr>
          <a:xfrm>
            <a:off x="676656" y="552659"/>
            <a:ext cx="10753725" cy="5546689"/>
          </a:xfrm>
        </p:spPr>
        <p:txBody>
          <a:bodyPr>
            <a:normAutofit/>
          </a:bodyPr>
          <a:lstStyle/>
          <a:p>
            <a:r>
              <a:rPr lang="fr-FR" sz="1800" dirty="0"/>
              <a:t>Nous allons utiliser les trois dernières années disponibles, soit 2014, 2015 et 2016, pour avoir une moyenne plus significative que le chiffre d’une seule année. Après quelques ajustements, nous obtenons le diagramme ci-dessous pour le groupe ‘</a:t>
            </a:r>
            <a:r>
              <a:rPr lang="fr-FR" sz="1800" dirty="0" err="1"/>
              <a:t>Upper</a:t>
            </a:r>
            <a:r>
              <a:rPr lang="fr-FR" sz="1800" dirty="0"/>
              <a:t> middle </a:t>
            </a:r>
            <a:r>
              <a:rPr lang="fr-FR" sz="1800" dirty="0" err="1"/>
              <a:t>income</a:t>
            </a:r>
            <a:r>
              <a:rPr lang="fr-FR" sz="1800" dirty="0"/>
              <a:t>’ :</a:t>
            </a:r>
          </a:p>
          <a:p>
            <a:endParaRPr lang="fr-FR" sz="1800" dirty="0"/>
          </a:p>
        </p:txBody>
      </p:sp>
      <p:sp>
        <p:nvSpPr>
          <p:cNvPr id="4" name="Espace réservé du numéro de diapositive 3">
            <a:extLst>
              <a:ext uri="{FF2B5EF4-FFF2-40B4-BE49-F238E27FC236}">
                <a16:creationId xmlns:a16="http://schemas.microsoft.com/office/drawing/2014/main" id="{CD398B6D-DF91-945D-99A1-B8E7BC317C7E}"/>
              </a:ext>
            </a:extLst>
          </p:cNvPr>
          <p:cNvSpPr>
            <a:spLocks noGrp="1"/>
          </p:cNvSpPr>
          <p:nvPr>
            <p:ph type="sldNum" sz="quarter" idx="12"/>
          </p:nvPr>
        </p:nvSpPr>
        <p:spPr/>
        <p:txBody>
          <a:bodyPr/>
          <a:lstStyle/>
          <a:p>
            <a:fld id="{862A7E01-E523-49EA-9B1D-40E6AE278A8B}" type="slidenum">
              <a:rPr lang="fr-FR" smtClean="0"/>
              <a:pPr/>
              <a:t>13</a:t>
            </a:fld>
            <a:endParaRPr lang="fr-FR" dirty="0"/>
          </a:p>
        </p:txBody>
      </p:sp>
      <p:pic>
        <p:nvPicPr>
          <p:cNvPr id="5" name="Image 4">
            <a:extLst>
              <a:ext uri="{FF2B5EF4-FFF2-40B4-BE49-F238E27FC236}">
                <a16:creationId xmlns:a16="http://schemas.microsoft.com/office/drawing/2014/main" id="{6DBAA13E-1E5D-777E-32D1-6EB02995BBFD}"/>
              </a:ext>
            </a:extLst>
          </p:cNvPr>
          <p:cNvPicPr>
            <a:picLocks noChangeAspect="1"/>
          </p:cNvPicPr>
          <p:nvPr/>
        </p:nvPicPr>
        <p:blipFill>
          <a:blip r:embed="rId2"/>
          <a:stretch>
            <a:fillRect/>
          </a:stretch>
        </p:blipFill>
        <p:spPr>
          <a:xfrm>
            <a:off x="592852" y="1356526"/>
            <a:ext cx="10922491" cy="4606217"/>
          </a:xfrm>
          <a:prstGeom prst="rect">
            <a:avLst/>
          </a:prstGeom>
        </p:spPr>
      </p:pic>
    </p:spTree>
    <p:extLst>
      <p:ext uri="{BB962C8B-B14F-4D97-AF65-F5344CB8AC3E}">
        <p14:creationId xmlns:p14="http://schemas.microsoft.com/office/powerpoint/2010/main" val="180019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73B4388-B038-ED1E-6282-C7407E505438}"/>
              </a:ext>
            </a:extLst>
          </p:cNvPr>
          <p:cNvSpPr>
            <a:spLocks noGrp="1"/>
          </p:cNvSpPr>
          <p:nvPr>
            <p:ph idx="1"/>
          </p:nvPr>
        </p:nvSpPr>
        <p:spPr>
          <a:xfrm>
            <a:off x="676656" y="532563"/>
            <a:ext cx="10753725" cy="5811087"/>
          </a:xfrm>
        </p:spPr>
        <p:txBody>
          <a:bodyPr>
            <a:normAutofit/>
          </a:bodyPr>
          <a:lstStyle/>
          <a:p>
            <a:r>
              <a:rPr lang="fr-FR" sz="1800" dirty="0"/>
              <a:t>Pour le groupe ‘</a:t>
            </a:r>
            <a:r>
              <a:rPr lang="fr-FR" sz="1800" dirty="0" err="1"/>
              <a:t>Lower</a:t>
            </a:r>
            <a:r>
              <a:rPr lang="fr-FR" sz="1800" dirty="0"/>
              <a:t> middle </a:t>
            </a:r>
            <a:r>
              <a:rPr lang="fr-FR" sz="1800" dirty="0" err="1"/>
              <a:t>income</a:t>
            </a:r>
            <a:r>
              <a:rPr lang="fr-FR" sz="1800" dirty="0"/>
              <a:t>’:</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buNone/>
            </a:pPr>
            <a:r>
              <a:rPr lang="fr-FR" sz="1800" dirty="0"/>
              <a:t>Nous notons que les pays les plus riches de ce groupe sont largement au niveau des pays les moins riches du groupe '</a:t>
            </a:r>
            <a:r>
              <a:rPr lang="fr-FR" sz="1800" dirty="0" err="1"/>
              <a:t>Upper</a:t>
            </a:r>
            <a:r>
              <a:rPr lang="fr-FR" sz="1800" dirty="0"/>
              <a:t> middle </a:t>
            </a:r>
            <a:r>
              <a:rPr lang="fr-FR" sz="1800" dirty="0" err="1"/>
              <a:t>income</a:t>
            </a:r>
            <a:r>
              <a:rPr lang="fr-FR" sz="1800" dirty="0"/>
              <a:t>'.</a:t>
            </a:r>
          </a:p>
        </p:txBody>
      </p:sp>
      <p:sp>
        <p:nvSpPr>
          <p:cNvPr id="4" name="Espace réservé du numéro de diapositive 3">
            <a:extLst>
              <a:ext uri="{FF2B5EF4-FFF2-40B4-BE49-F238E27FC236}">
                <a16:creationId xmlns:a16="http://schemas.microsoft.com/office/drawing/2014/main" id="{C59F75DC-D93C-0B07-C615-C1BCCC447792}"/>
              </a:ext>
            </a:extLst>
          </p:cNvPr>
          <p:cNvSpPr>
            <a:spLocks noGrp="1"/>
          </p:cNvSpPr>
          <p:nvPr>
            <p:ph type="sldNum" sz="quarter" idx="12"/>
          </p:nvPr>
        </p:nvSpPr>
        <p:spPr/>
        <p:txBody>
          <a:bodyPr/>
          <a:lstStyle/>
          <a:p>
            <a:fld id="{862A7E01-E523-49EA-9B1D-40E6AE278A8B}" type="slidenum">
              <a:rPr lang="fr-FR" smtClean="0"/>
              <a:pPr/>
              <a:t>14</a:t>
            </a:fld>
            <a:endParaRPr lang="fr-FR" dirty="0"/>
          </a:p>
        </p:txBody>
      </p:sp>
      <p:pic>
        <p:nvPicPr>
          <p:cNvPr id="5" name="Image 4">
            <a:extLst>
              <a:ext uri="{FF2B5EF4-FFF2-40B4-BE49-F238E27FC236}">
                <a16:creationId xmlns:a16="http://schemas.microsoft.com/office/drawing/2014/main" id="{53BB6990-6EF1-A66A-9B31-2ACB167CCC18}"/>
              </a:ext>
            </a:extLst>
          </p:cNvPr>
          <p:cNvPicPr>
            <a:picLocks noChangeAspect="1"/>
          </p:cNvPicPr>
          <p:nvPr/>
        </p:nvPicPr>
        <p:blipFill>
          <a:blip r:embed="rId2"/>
          <a:stretch>
            <a:fillRect/>
          </a:stretch>
        </p:blipFill>
        <p:spPr>
          <a:xfrm>
            <a:off x="486537" y="802671"/>
            <a:ext cx="10943844" cy="4352259"/>
          </a:xfrm>
          <a:prstGeom prst="rect">
            <a:avLst/>
          </a:prstGeom>
        </p:spPr>
      </p:pic>
    </p:spTree>
    <p:extLst>
      <p:ext uri="{BB962C8B-B14F-4D97-AF65-F5344CB8AC3E}">
        <p14:creationId xmlns:p14="http://schemas.microsoft.com/office/powerpoint/2010/main" val="382412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F9B46FD-7DF6-2368-557A-AA8319459B48}"/>
              </a:ext>
            </a:extLst>
          </p:cNvPr>
          <p:cNvSpPr>
            <a:spLocks noGrp="1"/>
          </p:cNvSpPr>
          <p:nvPr>
            <p:ph idx="1"/>
          </p:nvPr>
        </p:nvSpPr>
        <p:spPr>
          <a:xfrm>
            <a:off x="719137" y="675249"/>
            <a:ext cx="10753725" cy="5405511"/>
          </a:xfrm>
        </p:spPr>
        <p:txBody>
          <a:bodyPr/>
          <a:lstStyle/>
          <a:p>
            <a:r>
              <a:rPr lang="fr-FR" sz="1800" dirty="0"/>
              <a:t>Groupe ‘High </a:t>
            </a:r>
            <a:r>
              <a:rPr lang="fr-FR" sz="1800" dirty="0" err="1"/>
              <a:t>income</a:t>
            </a:r>
            <a:r>
              <a:rPr lang="fr-FR" sz="1800" dirty="0"/>
              <a:t>: </a:t>
            </a:r>
            <a:r>
              <a:rPr lang="fr-FR" sz="1800" dirty="0" err="1"/>
              <a:t>nonOECD</a:t>
            </a:r>
            <a:r>
              <a:rPr lang="fr-FR" sz="1800" dirty="0"/>
              <a:t>’:</a:t>
            </a:r>
          </a:p>
          <a:p>
            <a:endParaRPr lang="fr-FR" dirty="0"/>
          </a:p>
        </p:txBody>
      </p:sp>
      <p:sp>
        <p:nvSpPr>
          <p:cNvPr id="4" name="Espace réservé du numéro de diapositive 3">
            <a:extLst>
              <a:ext uri="{FF2B5EF4-FFF2-40B4-BE49-F238E27FC236}">
                <a16:creationId xmlns:a16="http://schemas.microsoft.com/office/drawing/2014/main" id="{54ABC6FD-0BA9-E31C-7596-BF38B687B920}"/>
              </a:ext>
            </a:extLst>
          </p:cNvPr>
          <p:cNvSpPr>
            <a:spLocks noGrp="1"/>
          </p:cNvSpPr>
          <p:nvPr>
            <p:ph type="sldNum" sz="quarter" idx="12"/>
          </p:nvPr>
        </p:nvSpPr>
        <p:spPr/>
        <p:txBody>
          <a:bodyPr/>
          <a:lstStyle/>
          <a:p>
            <a:fld id="{862A7E01-E523-49EA-9B1D-40E6AE278A8B}" type="slidenum">
              <a:rPr lang="fr-FR" smtClean="0"/>
              <a:pPr/>
              <a:t>15</a:t>
            </a:fld>
            <a:endParaRPr lang="fr-FR" dirty="0"/>
          </a:p>
        </p:txBody>
      </p:sp>
      <p:pic>
        <p:nvPicPr>
          <p:cNvPr id="5" name="Image 4">
            <a:extLst>
              <a:ext uri="{FF2B5EF4-FFF2-40B4-BE49-F238E27FC236}">
                <a16:creationId xmlns:a16="http://schemas.microsoft.com/office/drawing/2014/main" id="{278DEC02-4C19-CC24-110B-A6768CA99BC8}"/>
              </a:ext>
            </a:extLst>
          </p:cNvPr>
          <p:cNvPicPr>
            <a:picLocks noChangeAspect="1"/>
          </p:cNvPicPr>
          <p:nvPr/>
        </p:nvPicPr>
        <p:blipFill>
          <a:blip r:embed="rId2"/>
          <a:stretch>
            <a:fillRect/>
          </a:stretch>
        </p:blipFill>
        <p:spPr>
          <a:xfrm>
            <a:off x="719137" y="1114865"/>
            <a:ext cx="10596564" cy="4188655"/>
          </a:xfrm>
          <a:prstGeom prst="rect">
            <a:avLst/>
          </a:prstGeom>
        </p:spPr>
      </p:pic>
    </p:spTree>
    <p:extLst>
      <p:ext uri="{BB962C8B-B14F-4D97-AF65-F5344CB8AC3E}">
        <p14:creationId xmlns:p14="http://schemas.microsoft.com/office/powerpoint/2010/main" val="396398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0C7ABAE-8AE5-E1A7-4DC0-EAA1ECB4B13B}"/>
              </a:ext>
            </a:extLst>
          </p:cNvPr>
          <p:cNvSpPr>
            <a:spLocks noGrp="1"/>
          </p:cNvSpPr>
          <p:nvPr>
            <p:ph idx="1"/>
          </p:nvPr>
        </p:nvSpPr>
        <p:spPr>
          <a:xfrm>
            <a:off x="676656" y="651510"/>
            <a:ext cx="10753725" cy="5554980"/>
          </a:xfrm>
        </p:spPr>
        <p:txBody>
          <a:bodyPr>
            <a:normAutofit/>
          </a:bodyPr>
          <a:lstStyle/>
          <a:p>
            <a:r>
              <a:rPr lang="fr-FR" sz="1800" dirty="0"/>
              <a:t>Groupe ‘Low </a:t>
            </a:r>
            <a:r>
              <a:rPr lang="fr-FR" sz="1800" dirty="0" err="1"/>
              <a:t>income</a:t>
            </a:r>
            <a:r>
              <a:rPr lang="fr-FR" sz="1800" dirty="0"/>
              <a:t>’:</a:t>
            </a:r>
          </a:p>
          <a:p>
            <a:endParaRPr lang="fr-FR" sz="1800" dirty="0"/>
          </a:p>
        </p:txBody>
      </p:sp>
      <p:sp>
        <p:nvSpPr>
          <p:cNvPr id="4" name="Espace réservé du numéro de diapositive 3">
            <a:extLst>
              <a:ext uri="{FF2B5EF4-FFF2-40B4-BE49-F238E27FC236}">
                <a16:creationId xmlns:a16="http://schemas.microsoft.com/office/drawing/2014/main" id="{955306D5-192B-CE9F-71C9-6CAFC0CC2404}"/>
              </a:ext>
            </a:extLst>
          </p:cNvPr>
          <p:cNvSpPr>
            <a:spLocks noGrp="1"/>
          </p:cNvSpPr>
          <p:nvPr>
            <p:ph type="sldNum" sz="quarter" idx="12"/>
          </p:nvPr>
        </p:nvSpPr>
        <p:spPr/>
        <p:txBody>
          <a:bodyPr/>
          <a:lstStyle/>
          <a:p>
            <a:fld id="{862A7E01-E523-49EA-9B1D-40E6AE278A8B}" type="slidenum">
              <a:rPr lang="fr-FR" smtClean="0"/>
              <a:pPr/>
              <a:t>16</a:t>
            </a:fld>
            <a:endParaRPr lang="fr-FR" dirty="0"/>
          </a:p>
        </p:txBody>
      </p:sp>
      <p:pic>
        <p:nvPicPr>
          <p:cNvPr id="5" name="Image 4">
            <a:extLst>
              <a:ext uri="{FF2B5EF4-FFF2-40B4-BE49-F238E27FC236}">
                <a16:creationId xmlns:a16="http://schemas.microsoft.com/office/drawing/2014/main" id="{42DB6ACA-E677-3E58-0E6E-5402001709BE}"/>
              </a:ext>
            </a:extLst>
          </p:cNvPr>
          <p:cNvPicPr>
            <a:picLocks noChangeAspect="1"/>
          </p:cNvPicPr>
          <p:nvPr/>
        </p:nvPicPr>
        <p:blipFill>
          <a:blip r:embed="rId2"/>
          <a:stretch>
            <a:fillRect/>
          </a:stretch>
        </p:blipFill>
        <p:spPr>
          <a:xfrm>
            <a:off x="960120" y="1050994"/>
            <a:ext cx="10470261" cy="4675436"/>
          </a:xfrm>
          <a:prstGeom prst="rect">
            <a:avLst/>
          </a:prstGeom>
        </p:spPr>
      </p:pic>
    </p:spTree>
    <p:extLst>
      <p:ext uri="{BB962C8B-B14F-4D97-AF65-F5344CB8AC3E}">
        <p14:creationId xmlns:p14="http://schemas.microsoft.com/office/powerpoint/2010/main" val="97277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AB1BDE0-78FC-CC3B-A924-1453A832E4D8}"/>
              </a:ext>
            </a:extLst>
          </p:cNvPr>
          <p:cNvSpPr>
            <a:spLocks noGrp="1"/>
          </p:cNvSpPr>
          <p:nvPr>
            <p:ph idx="1"/>
          </p:nvPr>
        </p:nvSpPr>
        <p:spPr>
          <a:xfrm>
            <a:off x="630936" y="560070"/>
            <a:ext cx="10753725" cy="5566410"/>
          </a:xfrm>
        </p:spPr>
        <p:txBody>
          <a:bodyPr/>
          <a:lstStyle/>
          <a:p>
            <a:r>
              <a:rPr lang="fr-FR" sz="1800" dirty="0"/>
              <a:t>Et enfin, groupe ‘High </a:t>
            </a:r>
            <a:r>
              <a:rPr lang="fr-FR" sz="1800" dirty="0" err="1"/>
              <a:t>income</a:t>
            </a:r>
            <a:r>
              <a:rPr lang="fr-FR" sz="1800" dirty="0"/>
              <a:t>: OECD’:</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b="0" i="0" dirty="0">
                <a:solidFill>
                  <a:srgbClr val="000000"/>
                </a:solidFill>
                <a:effectLst/>
              </a:rPr>
              <a:t>Nous allons associer cet indicateur de revenu par habitant à la population des 15-29 ans : si les deux sont faibles, le pays n'aura pas beaucoup d’intérêt pour notre développement.</a:t>
            </a:r>
            <a:endParaRPr lang="fr-FR" sz="1800" dirty="0"/>
          </a:p>
          <a:p>
            <a:endParaRPr lang="fr-FR" dirty="0"/>
          </a:p>
        </p:txBody>
      </p:sp>
      <p:sp>
        <p:nvSpPr>
          <p:cNvPr id="4" name="Espace réservé du numéro de diapositive 3">
            <a:extLst>
              <a:ext uri="{FF2B5EF4-FFF2-40B4-BE49-F238E27FC236}">
                <a16:creationId xmlns:a16="http://schemas.microsoft.com/office/drawing/2014/main" id="{3F8397ED-3E37-6A2A-FF69-AF910B934CCC}"/>
              </a:ext>
            </a:extLst>
          </p:cNvPr>
          <p:cNvSpPr>
            <a:spLocks noGrp="1"/>
          </p:cNvSpPr>
          <p:nvPr>
            <p:ph type="sldNum" sz="quarter" idx="12"/>
          </p:nvPr>
        </p:nvSpPr>
        <p:spPr/>
        <p:txBody>
          <a:bodyPr/>
          <a:lstStyle/>
          <a:p>
            <a:fld id="{862A7E01-E523-49EA-9B1D-40E6AE278A8B}" type="slidenum">
              <a:rPr lang="fr-FR" smtClean="0"/>
              <a:pPr/>
              <a:t>17</a:t>
            </a:fld>
            <a:endParaRPr lang="fr-FR" dirty="0"/>
          </a:p>
        </p:txBody>
      </p:sp>
      <p:pic>
        <p:nvPicPr>
          <p:cNvPr id="5" name="Image 4">
            <a:extLst>
              <a:ext uri="{FF2B5EF4-FFF2-40B4-BE49-F238E27FC236}">
                <a16:creationId xmlns:a16="http://schemas.microsoft.com/office/drawing/2014/main" id="{04056E36-4578-015C-9C90-2044B421DAE6}"/>
              </a:ext>
            </a:extLst>
          </p:cNvPr>
          <p:cNvPicPr>
            <a:picLocks noChangeAspect="1"/>
          </p:cNvPicPr>
          <p:nvPr/>
        </p:nvPicPr>
        <p:blipFill>
          <a:blip r:embed="rId2"/>
          <a:stretch>
            <a:fillRect/>
          </a:stretch>
        </p:blipFill>
        <p:spPr>
          <a:xfrm>
            <a:off x="807339" y="980693"/>
            <a:ext cx="10577323" cy="4294227"/>
          </a:xfrm>
          <a:prstGeom prst="rect">
            <a:avLst/>
          </a:prstGeom>
        </p:spPr>
      </p:pic>
    </p:spTree>
    <p:extLst>
      <p:ext uri="{BB962C8B-B14F-4D97-AF65-F5344CB8AC3E}">
        <p14:creationId xmlns:p14="http://schemas.microsoft.com/office/powerpoint/2010/main" val="1433072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7A275B-75CC-0FEB-9FC2-27E5CB72DCD4}"/>
              </a:ext>
            </a:extLst>
          </p:cNvPr>
          <p:cNvSpPr>
            <a:spLocks noGrp="1"/>
          </p:cNvSpPr>
          <p:nvPr>
            <p:ph idx="1"/>
          </p:nvPr>
        </p:nvSpPr>
        <p:spPr>
          <a:xfrm>
            <a:off x="676656" y="673240"/>
            <a:ext cx="10753725" cy="5486400"/>
          </a:xfrm>
        </p:spPr>
        <p:txBody>
          <a:bodyPr>
            <a:normAutofit/>
          </a:bodyPr>
          <a:lstStyle/>
          <a:p>
            <a:r>
              <a:rPr lang="fr-FR" sz="1800" dirty="0"/>
              <a:t>Cette </a:t>
            </a:r>
            <a:r>
              <a:rPr lang="fr-FR" sz="1800" b="1" dirty="0"/>
              <a:t>population</a:t>
            </a:r>
            <a:r>
              <a:rPr lang="fr-FR" sz="1800" dirty="0"/>
              <a:t> nous est donnée par BAR.POP.1519 et BAR.POP.2024 et BAR.POP.2529 (somme).‘Total </a:t>
            </a:r>
            <a:r>
              <a:rPr lang="en-US" sz="1800" dirty="0"/>
              <a:t>population in thousands estimated by Barro-Lee.’ Ci dessous pour le </a:t>
            </a:r>
            <a:r>
              <a:rPr lang="en-US" sz="1800" dirty="0" err="1"/>
              <a:t>groupe</a:t>
            </a:r>
            <a:r>
              <a:rPr lang="en-US" sz="1800" dirty="0"/>
              <a:t> ‘Upper middle income’:</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err="1"/>
              <a:t>Rq</a:t>
            </a:r>
            <a:r>
              <a:rPr lang="fr-FR" sz="1800" dirty="0"/>
              <a:t>. La Chine a été retirée (pays non intéressant), son immense population ‘écrasait’ toutes les autres.</a:t>
            </a:r>
          </a:p>
        </p:txBody>
      </p:sp>
      <p:sp>
        <p:nvSpPr>
          <p:cNvPr id="4" name="Espace réservé du numéro de diapositive 3">
            <a:extLst>
              <a:ext uri="{FF2B5EF4-FFF2-40B4-BE49-F238E27FC236}">
                <a16:creationId xmlns:a16="http://schemas.microsoft.com/office/drawing/2014/main" id="{AD22398D-A13C-0F51-A574-5AEED3A2919B}"/>
              </a:ext>
            </a:extLst>
          </p:cNvPr>
          <p:cNvSpPr>
            <a:spLocks noGrp="1"/>
          </p:cNvSpPr>
          <p:nvPr>
            <p:ph type="sldNum" sz="quarter" idx="12"/>
          </p:nvPr>
        </p:nvSpPr>
        <p:spPr/>
        <p:txBody>
          <a:bodyPr/>
          <a:lstStyle/>
          <a:p>
            <a:fld id="{862A7E01-E523-49EA-9B1D-40E6AE278A8B}" type="slidenum">
              <a:rPr lang="fr-FR" smtClean="0"/>
              <a:pPr/>
              <a:t>18</a:t>
            </a:fld>
            <a:endParaRPr lang="fr-FR" dirty="0"/>
          </a:p>
        </p:txBody>
      </p:sp>
      <p:pic>
        <p:nvPicPr>
          <p:cNvPr id="5" name="Image 4">
            <a:extLst>
              <a:ext uri="{FF2B5EF4-FFF2-40B4-BE49-F238E27FC236}">
                <a16:creationId xmlns:a16="http://schemas.microsoft.com/office/drawing/2014/main" id="{2F907286-A4D8-742F-6404-D04F5559793F}"/>
              </a:ext>
            </a:extLst>
          </p:cNvPr>
          <p:cNvPicPr>
            <a:picLocks noChangeAspect="1"/>
          </p:cNvPicPr>
          <p:nvPr/>
        </p:nvPicPr>
        <p:blipFill>
          <a:blip r:embed="rId2"/>
          <a:stretch>
            <a:fillRect/>
          </a:stretch>
        </p:blipFill>
        <p:spPr>
          <a:xfrm>
            <a:off x="925830" y="1260684"/>
            <a:ext cx="10504551" cy="4311512"/>
          </a:xfrm>
          <a:prstGeom prst="rect">
            <a:avLst/>
          </a:prstGeom>
        </p:spPr>
      </p:pic>
    </p:spTree>
    <p:extLst>
      <p:ext uri="{BB962C8B-B14F-4D97-AF65-F5344CB8AC3E}">
        <p14:creationId xmlns:p14="http://schemas.microsoft.com/office/powerpoint/2010/main" val="281353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13698BC-4859-E86B-F8B9-4E6ADB6ED87B}"/>
              </a:ext>
            </a:extLst>
          </p:cNvPr>
          <p:cNvSpPr>
            <a:spLocks noGrp="1"/>
          </p:cNvSpPr>
          <p:nvPr>
            <p:ph idx="1"/>
          </p:nvPr>
        </p:nvSpPr>
        <p:spPr>
          <a:xfrm>
            <a:off x="676656" y="640080"/>
            <a:ext cx="10753725" cy="5532120"/>
          </a:xfrm>
        </p:spPr>
        <p:txBody>
          <a:bodyPr>
            <a:normAutofit/>
          </a:bodyPr>
          <a:lstStyle/>
          <a:p>
            <a:r>
              <a:rPr lang="fr-FR" sz="1800" b="0" i="0" dirty="0">
                <a:solidFill>
                  <a:srgbClr val="000000"/>
                </a:solidFill>
                <a:effectLst/>
              </a:rPr>
              <a:t>Nous allons supprimer les iles et pays les moins peuplés : (par code pays) </a:t>
            </a:r>
            <a:r>
              <a:rPr lang="fr-FR" sz="1800" b="0" i="0" dirty="0">
                <a:solidFill>
                  <a:schemeClr val="accent2">
                    <a:lumMod val="50000"/>
                  </a:schemeClr>
                </a:solidFill>
                <a:effectLst/>
              </a:rPr>
              <a:t>TON, BLZ, MDV, FJI, MUS, GAB, BWA, NAM, JAM</a:t>
            </a:r>
            <a:r>
              <a:rPr lang="fr-FR" sz="1800" b="0" i="0" dirty="0">
                <a:solidFill>
                  <a:srgbClr val="000000"/>
                </a:solidFill>
                <a:effectLst/>
              </a:rPr>
              <a:t> sachant que la majorité d'entre eux figurent également dans les pays aux revenus les plus bas parmi ce groupe.</a:t>
            </a:r>
          </a:p>
          <a:p>
            <a:r>
              <a:rPr lang="fr-FR" sz="1800" b="0" i="0" dirty="0">
                <a:solidFill>
                  <a:srgbClr val="000000"/>
                </a:solidFill>
                <a:effectLst/>
              </a:rPr>
              <a:t>Pour les autres, tâchons de croiser les données de population avec celles de revenu moyen par habitant, pour déterminer quels seraient les meilleurs candidats pour notre expansion.</a:t>
            </a:r>
          </a:p>
          <a:p>
            <a:r>
              <a:rPr lang="fr-FR" sz="1800" dirty="0">
                <a:solidFill>
                  <a:srgbClr val="000000"/>
                </a:solidFill>
              </a:rPr>
              <a:t>Pour ce faire, nous réalisons une fusion des </a:t>
            </a:r>
            <a:r>
              <a:rPr lang="fr-FR" sz="1800" dirty="0" err="1">
                <a:solidFill>
                  <a:srgbClr val="000000"/>
                </a:solidFill>
              </a:rPr>
              <a:t>dataframes</a:t>
            </a:r>
            <a:r>
              <a:rPr lang="fr-FR" sz="1800" dirty="0">
                <a:solidFill>
                  <a:srgbClr val="000000"/>
                </a:solidFill>
              </a:rPr>
              <a:t> (population et revenus, pour le même groupe) et pouvons ainsi obtenir le diagramme suivant: (voir page suivante pour plus de lisibilité, les pays les plus peuplés n’apparaissant pas pour cette même raison).</a:t>
            </a:r>
          </a:p>
          <a:p>
            <a:r>
              <a:rPr lang="fr-FR" sz="1800" b="0" i="0" dirty="0">
                <a:solidFill>
                  <a:srgbClr val="000000"/>
                </a:solidFill>
                <a:effectLst/>
              </a:rPr>
              <a:t>Nous observons que les pays les moins favorables sont ECU, JOR, ALB, TUN, DOM. Essayons de déterminer un indicateur qui aurait des valeurs comparables pour ces pays, et qui nous permettra ensuite de classer les autres, pour ce groupe et les autres groupes.</a:t>
            </a:r>
          </a:p>
          <a:p>
            <a:r>
              <a:rPr lang="fr-FR" sz="1800" b="0" i="0" dirty="0">
                <a:solidFill>
                  <a:srgbClr val="000000"/>
                </a:solidFill>
                <a:effectLst/>
              </a:rPr>
              <a:t>Par exemple simplement le produit de la population en milliers par le GDP en milliers aussi (de $). Voir résultat page 21:</a:t>
            </a:r>
          </a:p>
          <a:p>
            <a:endParaRPr lang="fr-FR" sz="1800" dirty="0"/>
          </a:p>
        </p:txBody>
      </p:sp>
      <p:sp>
        <p:nvSpPr>
          <p:cNvPr id="4" name="Espace réservé du numéro de diapositive 3">
            <a:extLst>
              <a:ext uri="{FF2B5EF4-FFF2-40B4-BE49-F238E27FC236}">
                <a16:creationId xmlns:a16="http://schemas.microsoft.com/office/drawing/2014/main" id="{F58137CE-38D4-39D1-5661-D01B3733A52A}"/>
              </a:ext>
            </a:extLst>
          </p:cNvPr>
          <p:cNvSpPr>
            <a:spLocks noGrp="1"/>
          </p:cNvSpPr>
          <p:nvPr>
            <p:ph type="sldNum" sz="quarter" idx="12"/>
          </p:nvPr>
        </p:nvSpPr>
        <p:spPr/>
        <p:txBody>
          <a:bodyPr/>
          <a:lstStyle/>
          <a:p>
            <a:fld id="{862A7E01-E523-49EA-9B1D-40E6AE278A8B}" type="slidenum">
              <a:rPr lang="fr-FR" smtClean="0"/>
              <a:pPr/>
              <a:t>19</a:t>
            </a:fld>
            <a:endParaRPr lang="fr-FR" dirty="0"/>
          </a:p>
        </p:txBody>
      </p:sp>
    </p:spTree>
    <p:extLst>
      <p:ext uri="{BB962C8B-B14F-4D97-AF65-F5344CB8AC3E}">
        <p14:creationId xmlns:p14="http://schemas.microsoft.com/office/powerpoint/2010/main" val="318195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BFC7626-AD37-7150-2D7A-A333F330C3EB}"/>
              </a:ext>
            </a:extLst>
          </p:cNvPr>
          <p:cNvSpPr>
            <a:spLocks noGrp="1"/>
          </p:cNvSpPr>
          <p:nvPr>
            <p:ph type="sldNum" sz="quarter" idx="12"/>
          </p:nvPr>
        </p:nvSpPr>
        <p:spPr/>
        <p:txBody>
          <a:bodyPr/>
          <a:lstStyle/>
          <a:p>
            <a:fld id="{862A7E01-E523-49EA-9B1D-40E6AE278A8B}" type="slidenum">
              <a:rPr lang="fr-FR" smtClean="0"/>
              <a:t>2</a:t>
            </a:fld>
            <a:endParaRPr lang="fr-FR"/>
          </a:p>
        </p:txBody>
      </p:sp>
      <p:sp>
        <p:nvSpPr>
          <p:cNvPr id="7" name="Titre 1">
            <a:extLst>
              <a:ext uri="{FF2B5EF4-FFF2-40B4-BE49-F238E27FC236}">
                <a16:creationId xmlns:a16="http://schemas.microsoft.com/office/drawing/2014/main" id="{361EFE5F-0CDE-2F97-905D-13FA696B76D7}"/>
              </a:ext>
            </a:extLst>
          </p:cNvPr>
          <p:cNvSpPr txBox="1">
            <a:spLocks/>
          </p:cNvSpPr>
          <p:nvPr/>
        </p:nvSpPr>
        <p:spPr>
          <a:xfrm>
            <a:off x="657224" y="499533"/>
            <a:ext cx="10772775" cy="1039556"/>
          </a:xfrm>
          <a:prstGeom prst="rect">
            <a:avLst/>
          </a:prstGeom>
        </p:spPr>
        <p:txBody>
          <a:bodyP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fr-FR" sz="4800" b="1" dirty="0"/>
              <a:t>Sommaire :</a:t>
            </a:r>
          </a:p>
        </p:txBody>
      </p:sp>
      <p:graphicFrame>
        <p:nvGraphicFramePr>
          <p:cNvPr id="5" name="Tableau 5">
            <a:extLst>
              <a:ext uri="{FF2B5EF4-FFF2-40B4-BE49-F238E27FC236}">
                <a16:creationId xmlns:a16="http://schemas.microsoft.com/office/drawing/2014/main" id="{0B7BDB11-5D8E-7614-E87A-12B8C6715F8C}"/>
              </a:ext>
            </a:extLst>
          </p:cNvPr>
          <p:cNvGraphicFramePr>
            <a:graphicFrameLocks noGrp="1"/>
          </p:cNvGraphicFramePr>
          <p:nvPr>
            <p:extLst>
              <p:ext uri="{D42A27DB-BD31-4B8C-83A1-F6EECF244321}">
                <p14:modId xmlns:p14="http://schemas.microsoft.com/office/powerpoint/2010/main" val="3281626649"/>
              </p:ext>
            </p:extLst>
          </p:nvPr>
        </p:nvGraphicFramePr>
        <p:xfrm>
          <a:off x="657224" y="1226293"/>
          <a:ext cx="6617783" cy="3337560"/>
        </p:xfrm>
        <a:graphic>
          <a:graphicData uri="http://schemas.openxmlformats.org/drawingml/2006/table">
            <a:tbl>
              <a:tblPr bandRow="1">
                <a:tableStyleId>{BC89EF96-8CEA-46FF-86C4-4CE0E7609802}</a:tableStyleId>
              </a:tblPr>
              <a:tblGrid>
                <a:gridCol w="6075172">
                  <a:extLst>
                    <a:ext uri="{9D8B030D-6E8A-4147-A177-3AD203B41FA5}">
                      <a16:colId xmlns:a16="http://schemas.microsoft.com/office/drawing/2014/main" val="4699266"/>
                    </a:ext>
                  </a:extLst>
                </a:gridCol>
                <a:gridCol w="542611">
                  <a:extLst>
                    <a:ext uri="{9D8B030D-6E8A-4147-A177-3AD203B41FA5}">
                      <a16:colId xmlns:a16="http://schemas.microsoft.com/office/drawing/2014/main" val="24238544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dirty="0"/>
                        <a:t>Demande initiale : message de Marc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887387"/>
                  </a:ext>
                </a:extLst>
              </a:tr>
              <a:tr h="370840">
                <a:tc>
                  <a:txBody>
                    <a:bodyPr/>
                    <a:lstStyle/>
                    <a:p>
                      <a:r>
                        <a:rPr lang="fr-FR" dirty="0"/>
                        <a:t>Les fichiers disponibles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20176"/>
                  </a:ext>
                </a:extLst>
              </a:tr>
              <a:tr h="370840">
                <a:tc>
                  <a:txBody>
                    <a:bodyPr/>
                    <a:lstStyle/>
                    <a:p>
                      <a:r>
                        <a:rPr lang="fr-FR" dirty="0"/>
                        <a:t>Prise en main des fichiers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4213417"/>
                  </a:ext>
                </a:extLst>
              </a:tr>
              <a:tr h="370840">
                <a:tc>
                  <a:txBody>
                    <a:bodyPr/>
                    <a:lstStyle/>
                    <a:p>
                      <a:r>
                        <a:rPr lang="fr-FR" dirty="0"/>
                        <a:t>Fractionnement des données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77353358"/>
                  </a:ext>
                </a:extLst>
              </a:tr>
              <a:tr h="370840">
                <a:tc>
                  <a:txBody>
                    <a:bodyPr/>
                    <a:lstStyle/>
                    <a:p>
                      <a:r>
                        <a:rPr lang="fr-FR" dirty="0"/>
                        <a:t>                   EXPLOITATION DES INDICATEURS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fr-FR"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8112788"/>
                  </a:ext>
                </a:extLst>
              </a:tr>
              <a:tr h="370840">
                <a:tc>
                  <a:txBody>
                    <a:bodyPr/>
                    <a:lstStyle/>
                    <a:p>
                      <a:r>
                        <a:rPr lang="fr-FR" sz="1800" b="0" dirty="0"/>
                        <a:t>Phase 1 – la taille de la population et son revenu moyen</a:t>
                      </a:r>
                      <a:endParaRPr lang="fr-FR"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b="0" dirty="0"/>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9867851"/>
                  </a:ext>
                </a:extLst>
              </a:tr>
              <a:tr h="370840">
                <a:tc>
                  <a:txBody>
                    <a:bodyPr/>
                    <a:lstStyle/>
                    <a:p>
                      <a:r>
                        <a:rPr lang="fr-FR" sz="1800" b="0" dirty="0"/>
                        <a:t>Phase 2 – le niveau d’accès à l’informatique et internet</a:t>
                      </a:r>
                      <a:endParaRPr lang="fr-FR"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b="0" dirty="0"/>
                        <a:t>27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90001298"/>
                  </a:ext>
                </a:extLst>
              </a:tr>
              <a:tr h="370840">
                <a:tc>
                  <a:txBody>
                    <a:bodyPr/>
                    <a:lstStyle/>
                    <a:p>
                      <a:r>
                        <a:rPr lang="fr-FR" sz="1800" b="0" dirty="0"/>
                        <a:t>Phase 3 – le niveau scolaire prévisible</a:t>
                      </a:r>
                      <a:endParaRPr lang="fr-FR"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b="0" dirty="0"/>
                        <a:t>40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71733150"/>
                  </a:ext>
                </a:extLst>
              </a:tr>
              <a:tr h="370840">
                <a:tc>
                  <a:txBody>
                    <a:bodyPr/>
                    <a:lstStyle/>
                    <a:p>
                      <a:r>
                        <a:rPr lang="fr-FR" sz="1800" b="0" dirty="0"/>
                        <a:t>Phase 4 – utilisation d’un score</a:t>
                      </a:r>
                      <a:endParaRPr lang="fr-FR"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fr-FR" b="0" dirty="0"/>
                        <a:t>62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1765446"/>
                  </a:ext>
                </a:extLst>
              </a:tr>
            </a:tbl>
          </a:graphicData>
        </a:graphic>
      </p:graphicFrame>
    </p:spTree>
    <p:extLst>
      <p:ext uri="{BB962C8B-B14F-4D97-AF65-F5344CB8AC3E}">
        <p14:creationId xmlns:p14="http://schemas.microsoft.com/office/powerpoint/2010/main" val="1268825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EF67DD2-E4F8-090A-2ECC-E75715BB8ED1}"/>
              </a:ext>
            </a:extLst>
          </p:cNvPr>
          <p:cNvSpPr>
            <a:spLocks noGrp="1"/>
          </p:cNvSpPr>
          <p:nvPr>
            <p:ph type="sldNum" sz="quarter" idx="12"/>
          </p:nvPr>
        </p:nvSpPr>
        <p:spPr>
          <a:xfrm>
            <a:off x="8763926" y="5876412"/>
            <a:ext cx="2926080" cy="554533"/>
          </a:xfrm>
        </p:spPr>
        <p:txBody>
          <a:bodyPr/>
          <a:lstStyle/>
          <a:p>
            <a:fld id="{862A7E01-E523-49EA-9B1D-40E6AE278A8B}" type="slidenum">
              <a:rPr lang="fr-FR" smtClean="0"/>
              <a:t>20</a:t>
            </a:fld>
            <a:endParaRPr lang="fr-FR" dirty="0"/>
          </a:p>
        </p:txBody>
      </p:sp>
      <p:pic>
        <p:nvPicPr>
          <p:cNvPr id="4" name="Image 3">
            <a:extLst>
              <a:ext uri="{FF2B5EF4-FFF2-40B4-BE49-F238E27FC236}">
                <a16:creationId xmlns:a16="http://schemas.microsoft.com/office/drawing/2014/main" id="{92F30BAE-4F59-AF19-BC69-A8A51EC60975}"/>
              </a:ext>
            </a:extLst>
          </p:cNvPr>
          <p:cNvPicPr>
            <a:picLocks noChangeAspect="1"/>
          </p:cNvPicPr>
          <p:nvPr/>
        </p:nvPicPr>
        <p:blipFill>
          <a:blip r:embed="rId2"/>
          <a:stretch>
            <a:fillRect/>
          </a:stretch>
        </p:blipFill>
        <p:spPr>
          <a:xfrm>
            <a:off x="1783080" y="685800"/>
            <a:ext cx="9109710" cy="5303520"/>
          </a:xfrm>
          <a:prstGeom prst="rect">
            <a:avLst/>
          </a:prstGeom>
        </p:spPr>
      </p:pic>
      <p:sp>
        <p:nvSpPr>
          <p:cNvPr id="5" name="ZoneTexte 4">
            <a:extLst>
              <a:ext uri="{FF2B5EF4-FFF2-40B4-BE49-F238E27FC236}">
                <a16:creationId xmlns:a16="http://schemas.microsoft.com/office/drawing/2014/main" id="{E80704EA-F311-EEA4-940B-BB21BF218DCE}"/>
              </a:ext>
            </a:extLst>
          </p:cNvPr>
          <p:cNvSpPr txBox="1"/>
          <p:nvPr/>
        </p:nvSpPr>
        <p:spPr>
          <a:xfrm>
            <a:off x="607694" y="1463040"/>
            <a:ext cx="1621156" cy="646331"/>
          </a:xfrm>
          <a:prstGeom prst="rect">
            <a:avLst/>
          </a:prstGeom>
          <a:noFill/>
        </p:spPr>
        <p:txBody>
          <a:bodyPr wrap="square" rtlCol="0">
            <a:spAutoFit/>
          </a:bodyPr>
          <a:lstStyle/>
          <a:p>
            <a:r>
              <a:rPr lang="fr-FR" dirty="0"/>
              <a:t>Population des 15 – 29 en K. </a:t>
            </a:r>
          </a:p>
        </p:txBody>
      </p:sp>
      <p:sp>
        <p:nvSpPr>
          <p:cNvPr id="6" name="ZoneTexte 5">
            <a:extLst>
              <a:ext uri="{FF2B5EF4-FFF2-40B4-BE49-F238E27FC236}">
                <a16:creationId xmlns:a16="http://schemas.microsoft.com/office/drawing/2014/main" id="{0B341186-3968-962C-1E77-32012940E4FC}"/>
              </a:ext>
            </a:extLst>
          </p:cNvPr>
          <p:cNvSpPr txBox="1"/>
          <p:nvPr/>
        </p:nvSpPr>
        <p:spPr>
          <a:xfrm>
            <a:off x="3949001" y="5946547"/>
            <a:ext cx="5265337" cy="369332"/>
          </a:xfrm>
          <a:prstGeom prst="rect">
            <a:avLst/>
          </a:prstGeom>
          <a:noFill/>
        </p:spPr>
        <p:txBody>
          <a:bodyPr wrap="square" rtlCol="0">
            <a:spAutoFit/>
          </a:bodyPr>
          <a:lstStyle/>
          <a:p>
            <a:r>
              <a:rPr lang="fr-FR" dirty="0"/>
              <a:t>Revenu / habitant en $ - groupe ‘</a:t>
            </a:r>
            <a:r>
              <a:rPr lang="en-US" sz="1800" dirty="0"/>
              <a:t>Upper middle income’</a:t>
            </a:r>
            <a:endParaRPr lang="fr-FR" dirty="0"/>
          </a:p>
        </p:txBody>
      </p:sp>
    </p:spTree>
    <p:extLst>
      <p:ext uri="{BB962C8B-B14F-4D97-AF65-F5344CB8AC3E}">
        <p14:creationId xmlns:p14="http://schemas.microsoft.com/office/powerpoint/2010/main" val="41066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7A8DC96E-232D-3666-C2B3-ECC59C6989A1}"/>
              </a:ext>
            </a:extLst>
          </p:cNvPr>
          <p:cNvPicPr>
            <a:picLocks noGrp="1" noChangeAspect="1"/>
          </p:cNvPicPr>
          <p:nvPr>
            <p:ph idx="1"/>
          </p:nvPr>
        </p:nvPicPr>
        <p:blipFill>
          <a:blip r:embed="rId2"/>
          <a:stretch>
            <a:fillRect/>
          </a:stretch>
        </p:blipFill>
        <p:spPr>
          <a:xfrm>
            <a:off x="937527" y="443548"/>
            <a:ext cx="4417797" cy="5614987"/>
          </a:xfrm>
        </p:spPr>
      </p:pic>
      <p:sp>
        <p:nvSpPr>
          <p:cNvPr id="4" name="Espace réservé du numéro de diapositive 3">
            <a:extLst>
              <a:ext uri="{FF2B5EF4-FFF2-40B4-BE49-F238E27FC236}">
                <a16:creationId xmlns:a16="http://schemas.microsoft.com/office/drawing/2014/main" id="{E8AF9E46-E443-4003-AF65-493060AC9418}"/>
              </a:ext>
            </a:extLst>
          </p:cNvPr>
          <p:cNvSpPr>
            <a:spLocks noGrp="1"/>
          </p:cNvSpPr>
          <p:nvPr>
            <p:ph type="sldNum" sz="quarter" idx="12"/>
          </p:nvPr>
        </p:nvSpPr>
        <p:spPr/>
        <p:txBody>
          <a:bodyPr/>
          <a:lstStyle/>
          <a:p>
            <a:fld id="{862A7E01-E523-49EA-9B1D-40E6AE278A8B}" type="slidenum">
              <a:rPr lang="fr-FR" smtClean="0"/>
              <a:pPr/>
              <a:t>21</a:t>
            </a:fld>
            <a:endParaRPr lang="fr-FR" dirty="0"/>
          </a:p>
        </p:txBody>
      </p:sp>
      <p:pic>
        <p:nvPicPr>
          <p:cNvPr id="8" name="Image 7">
            <a:extLst>
              <a:ext uri="{FF2B5EF4-FFF2-40B4-BE49-F238E27FC236}">
                <a16:creationId xmlns:a16="http://schemas.microsoft.com/office/drawing/2014/main" id="{3477F737-D7E7-BEB4-AE81-8CF83A4D2C19}"/>
              </a:ext>
            </a:extLst>
          </p:cNvPr>
          <p:cNvPicPr>
            <a:picLocks noChangeAspect="1"/>
          </p:cNvPicPr>
          <p:nvPr/>
        </p:nvPicPr>
        <p:blipFill>
          <a:blip r:embed="rId3"/>
          <a:stretch>
            <a:fillRect/>
          </a:stretch>
        </p:blipFill>
        <p:spPr>
          <a:xfrm>
            <a:off x="5843546" y="731520"/>
            <a:ext cx="4253948" cy="5327015"/>
          </a:xfrm>
          <a:prstGeom prst="rect">
            <a:avLst/>
          </a:prstGeom>
        </p:spPr>
      </p:pic>
    </p:spTree>
    <p:extLst>
      <p:ext uri="{BB962C8B-B14F-4D97-AF65-F5344CB8AC3E}">
        <p14:creationId xmlns:p14="http://schemas.microsoft.com/office/powerpoint/2010/main" val="3951672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C16A993-BAA3-4CDD-08C0-8C677B5FACC3}"/>
              </a:ext>
            </a:extLst>
          </p:cNvPr>
          <p:cNvSpPr>
            <a:spLocks noGrp="1"/>
          </p:cNvSpPr>
          <p:nvPr>
            <p:ph idx="1"/>
          </p:nvPr>
        </p:nvSpPr>
        <p:spPr>
          <a:xfrm>
            <a:off x="676656" y="622998"/>
            <a:ext cx="10753725" cy="5466303"/>
          </a:xfrm>
        </p:spPr>
        <p:txBody>
          <a:bodyPr/>
          <a:lstStyle/>
          <a:p>
            <a:r>
              <a:rPr lang="fr-FR" sz="1800" b="0" i="0" dirty="0">
                <a:solidFill>
                  <a:srgbClr val="000000"/>
                </a:solidFill>
                <a:effectLst/>
              </a:rPr>
              <a:t>On a bien ECU, TUN, DOM qui ont des valeurs assez proches, mais JOR et ALB sont nettement en dessous, ce qui correspond au graphe finalement.</a:t>
            </a:r>
          </a:p>
          <a:p>
            <a:r>
              <a:rPr lang="fr-FR" sz="1800" b="0" i="0" dirty="0">
                <a:solidFill>
                  <a:srgbClr val="000000"/>
                </a:solidFill>
                <a:effectLst/>
              </a:rPr>
              <a:t>On peut choisir de mettre la limite à la valeur de 40000, ce qui nous conduit à garder des pays relativement pauvres, mais si la population est importante, comme dans ces pays on a souvent une classe aisée bien au-dessus du niveau moyen, cela constitue une clientèle potentielle.</a:t>
            </a:r>
          </a:p>
          <a:p>
            <a:r>
              <a:rPr lang="fr-FR" sz="1800" b="0" i="0" dirty="0">
                <a:solidFill>
                  <a:srgbClr val="000000"/>
                </a:solidFill>
                <a:effectLst/>
              </a:rPr>
              <a:t>Il nous faudra d'autres indicateurs pour affiner notre sélection, mais en 'prenant large' on ne risque pas de louper une belle opportunité.</a:t>
            </a:r>
          </a:p>
          <a:p>
            <a:r>
              <a:rPr lang="fr-FR" sz="1800" b="0" i="0" dirty="0">
                <a:solidFill>
                  <a:srgbClr val="000000"/>
                </a:solidFill>
                <a:effectLst/>
              </a:rPr>
              <a:t>Nous allons donc écarter </a:t>
            </a:r>
            <a:r>
              <a:rPr lang="fr-FR" sz="1800" b="0" i="0" dirty="0">
                <a:solidFill>
                  <a:schemeClr val="accent2">
                    <a:lumMod val="50000"/>
                  </a:schemeClr>
                </a:solidFill>
                <a:effectLst/>
              </a:rPr>
              <a:t>JOR, ECU, TUN, ALB, DOM, CRI, BGR, PAN</a:t>
            </a:r>
            <a:r>
              <a:rPr lang="fr-FR" sz="1800" b="0" i="0" dirty="0">
                <a:solidFill>
                  <a:srgbClr val="000000"/>
                </a:solidFill>
                <a:effectLst/>
              </a:rPr>
              <a:t>.</a:t>
            </a:r>
          </a:p>
          <a:p>
            <a:r>
              <a:rPr lang="fr-FR" sz="1800" b="0" i="0" dirty="0">
                <a:solidFill>
                  <a:srgbClr val="000000"/>
                </a:solidFill>
                <a:effectLst/>
              </a:rPr>
              <a:t>Concernant les pays "en Nan", nous écartons CUB trop lacunaire en information, mais aussi </a:t>
            </a:r>
            <a:r>
              <a:rPr lang="fr-FR" sz="1800" b="0" i="0" dirty="0">
                <a:solidFill>
                  <a:schemeClr val="accent2">
                    <a:lumMod val="50000"/>
                  </a:schemeClr>
                </a:solidFill>
                <a:effectLst/>
              </a:rPr>
              <a:t>VCT, LCA, GRD </a:t>
            </a:r>
            <a:r>
              <a:rPr lang="fr-FR" sz="1800" b="0" i="0" dirty="0">
                <a:solidFill>
                  <a:srgbClr val="000000"/>
                </a:solidFill>
                <a:effectLst/>
              </a:rPr>
              <a:t>qui sont des iles peu peuplées.</a:t>
            </a:r>
          </a:p>
          <a:p>
            <a:r>
              <a:rPr lang="fr-FR" sz="1800" b="0" i="0" dirty="0">
                <a:solidFill>
                  <a:srgbClr val="000000"/>
                </a:solidFill>
                <a:effectLst/>
              </a:rPr>
              <a:t>A partir d'une source extérieure pour la donnée de population, estimant que la tranche 15 - 29 ans constitue environ 20 % de la population totale, nous examinons les cas des derniers pays: L'Angola serait retenue, mais pas les autres (</a:t>
            </a:r>
            <a:r>
              <a:rPr lang="fr-FR" sz="1800" b="0" i="0" dirty="0">
                <a:solidFill>
                  <a:schemeClr val="accent2">
                    <a:lumMod val="50000"/>
                  </a:schemeClr>
                </a:solidFill>
                <a:effectLst/>
              </a:rPr>
              <a:t>MKD, LBN, SUR, AZE, BLR</a:t>
            </a:r>
            <a:r>
              <a:rPr lang="fr-FR" sz="1800" b="0" i="0" dirty="0">
                <a:solidFill>
                  <a:srgbClr val="000000"/>
                </a:solidFill>
                <a:effectLst/>
              </a:rPr>
              <a:t>).</a:t>
            </a:r>
          </a:p>
          <a:p>
            <a:r>
              <a:rPr lang="fr-FR" sz="1800" b="0" i="0" dirty="0">
                <a:solidFill>
                  <a:srgbClr val="000000"/>
                </a:solidFill>
                <a:effectLst/>
              </a:rPr>
              <a:t>Continuons l'exploitation de notre indicateur combiné pour les autres groupes de pays.</a:t>
            </a:r>
          </a:p>
          <a:p>
            <a:r>
              <a:rPr lang="fr-FR" sz="1800" b="0" i="0" dirty="0">
                <a:solidFill>
                  <a:srgbClr val="000000"/>
                </a:solidFill>
                <a:effectLst/>
              </a:rPr>
              <a:t>Concernant l’indicateur de population, nous n’avons d’autre choix que d’utiliser les données de 2010, dernière année suffisamment riche en chiffres. (Dans les tableaux suivant ‘2010’ donne la population des 15-29 ans).</a:t>
            </a:r>
          </a:p>
          <a:p>
            <a:endParaRPr lang="fr-FR" sz="1800" dirty="0"/>
          </a:p>
        </p:txBody>
      </p:sp>
      <p:sp>
        <p:nvSpPr>
          <p:cNvPr id="4" name="Espace réservé du numéro de diapositive 3">
            <a:extLst>
              <a:ext uri="{FF2B5EF4-FFF2-40B4-BE49-F238E27FC236}">
                <a16:creationId xmlns:a16="http://schemas.microsoft.com/office/drawing/2014/main" id="{2777E793-8D43-EF5A-BC9E-C7FCEE6CA2A5}"/>
              </a:ext>
            </a:extLst>
          </p:cNvPr>
          <p:cNvSpPr>
            <a:spLocks noGrp="1"/>
          </p:cNvSpPr>
          <p:nvPr>
            <p:ph type="sldNum" sz="quarter" idx="12"/>
          </p:nvPr>
        </p:nvSpPr>
        <p:spPr/>
        <p:txBody>
          <a:bodyPr/>
          <a:lstStyle/>
          <a:p>
            <a:fld id="{862A7E01-E523-49EA-9B1D-40E6AE278A8B}" type="slidenum">
              <a:rPr lang="fr-FR" smtClean="0"/>
              <a:pPr/>
              <a:t>22</a:t>
            </a:fld>
            <a:endParaRPr lang="fr-FR" dirty="0"/>
          </a:p>
        </p:txBody>
      </p:sp>
    </p:spTree>
    <p:extLst>
      <p:ext uri="{BB962C8B-B14F-4D97-AF65-F5344CB8AC3E}">
        <p14:creationId xmlns:p14="http://schemas.microsoft.com/office/powerpoint/2010/main" val="30690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6DB99D4-7E52-D92A-BCE9-0048EBA950B0}"/>
              </a:ext>
            </a:extLst>
          </p:cNvPr>
          <p:cNvSpPr>
            <a:spLocks noGrp="1"/>
          </p:cNvSpPr>
          <p:nvPr>
            <p:ph idx="1"/>
          </p:nvPr>
        </p:nvSpPr>
        <p:spPr>
          <a:xfrm>
            <a:off x="676656" y="602902"/>
            <a:ext cx="10753725" cy="5576834"/>
          </a:xfrm>
        </p:spPr>
        <p:txBody>
          <a:bodyPr>
            <a:normAutofit/>
          </a:bodyPr>
          <a:lstStyle/>
          <a:p>
            <a:r>
              <a:rPr lang="fr-FR" sz="1800" b="0" i="0" dirty="0">
                <a:solidFill>
                  <a:srgbClr val="000000"/>
                </a:solidFill>
                <a:effectLst/>
              </a:rPr>
              <a:t>Pour le groupe ‘</a:t>
            </a:r>
            <a:r>
              <a:rPr lang="fr-FR" sz="1800" b="0" i="0" dirty="0" err="1">
                <a:solidFill>
                  <a:srgbClr val="000000"/>
                </a:solidFill>
                <a:effectLst/>
              </a:rPr>
              <a:t>Lower</a:t>
            </a:r>
            <a:r>
              <a:rPr lang="fr-FR" sz="1800" b="0" i="0" dirty="0">
                <a:solidFill>
                  <a:srgbClr val="000000"/>
                </a:solidFill>
                <a:effectLst/>
              </a:rPr>
              <a:t> middle </a:t>
            </a:r>
            <a:r>
              <a:rPr lang="fr-FR" sz="1800" b="0" i="0" dirty="0" err="1">
                <a:solidFill>
                  <a:srgbClr val="000000"/>
                </a:solidFill>
                <a:effectLst/>
              </a:rPr>
              <a:t>income</a:t>
            </a:r>
            <a:r>
              <a:rPr lang="fr-FR" sz="1800" b="0" i="0" dirty="0">
                <a:solidFill>
                  <a:srgbClr val="000000"/>
                </a:solidFill>
                <a:effectLst/>
              </a:rPr>
              <a:t>’:</a:t>
            </a:r>
          </a:p>
          <a:p>
            <a:endParaRPr lang="fr-FR" sz="1800" dirty="0"/>
          </a:p>
        </p:txBody>
      </p:sp>
      <p:sp>
        <p:nvSpPr>
          <p:cNvPr id="4" name="Espace réservé du numéro de diapositive 3">
            <a:extLst>
              <a:ext uri="{FF2B5EF4-FFF2-40B4-BE49-F238E27FC236}">
                <a16:creationId xmlns:a16="http://schemas.microsoft.com/office/drawing/2014/main" id="{2A6EA10D-FD89-C620-7CF7-DE17C79B324F}"/>
              </a:ext>
            </a:extLst>
          </p:cNvPr>
          <p:cNvSpPr>
            <a:spLocks noGrp="1"/>
          </p:cNvSpPr>
          <p:nvPr>
            <p:ph type="sldNum" sz="quarter" idx="12"/>
          </p:nvPr>
        </p:nvSpPr>
        <p:spPr/>
        <p:txBody>
          <a:bodyPr/>
          <a:lstStyle/>
          <a:p>
            <a:fld id="{862A7E01-E523-49EA-9B1D-40E6AE278A8B}" type="slidenum">
              <a:rPr lang="fr-FR" smtClean="0"/>
              <a:pPr/>
              <a:t>23</a:t>
            </a:fld>
            <a:endParaRPr lang="fr-FR" dirty="0"/>
          </a:p>
        </p:txBody>
      </p:sp>
      <p:pic>
        <p:nvPicPr>
          <p:cNvPr id="5" name="Image 4">
            <a:extLst>
              <a:ext uri="{FF2B5EF4-FFF2-40B4-BE49-F238E27FC236}">
                <a16:creationId xmlns:a16="http://schemas.microsoft.com/office/drawing/2014/main" id="{3805DF0A-E8AF-B28D-3097-E832132EF943}"/>
              </a:ext>
            </a:extLst>
          </p:cNvPr>
          <p:cNvPicPr>
            <a:picLocks noChangeAspect="1"/>
          </p:cNvPicPr>
          <p:nvPr/>
        </p:nvPicPr>
        <p:blipFill>
          <a:blip r:embed="rId2"/>
          <a:stretch>
            <a:fillRect/>
          </a:stretch>
        </p:blipFill>
        <p:spPr>
          <a:xfrm>
            <a:off x="1152188" y="979714"/>
            <a:ext cx="4501661" cy="4823210"/>
          </a:xfrm>
          <a:prstGeom prst="rect">
            <a:avLst/>
          </a:prstGeom>
        </p:spPr>
      </p:pic>
      <p:pic>
        <p:nvPicPr>
          <p:cNvPr id="7" name="Image 6">
            <a:extLst>
              <a:ext uri="{FF2B5EF4-FFF2-40B4-BE49-F238E27FC236}">
                <a16:creationId xmlns:a16="http://schemas.microsoft.com/office/drawing/2014/main" id="{F73F5AA8-2452-56EF-0C87-5B008B86CCF6}"/>
              </a:ext>
            </a:extLst>
          </p:cNvPr>
          <p:cNvPicPr>
            <a:picLocks noChangeAspect="1"/>
          </p:cNvPicPr>
          <p:nvPr/>
        </p:nvPicPr>
        <p:blipFill>
          <a:blip r:embed="rId3"/>
          <a:stretch>
            <a:fillRect/>
          </a:stretch>
        </p:blipFill>
        <p:spPr>
          <a:xfrm>
            <a:off x="5963083" y="1219401"/>
            <a:ext cx="4501662" cy="5035697"/>
          </a:xfrm>
          <a:prstGeom prst="rect">
            <a:avLst/>
          </a:prstGeom>
        </p:spPr>
      </p:pic>
    </p:spTree>
    <p:extLst>
      <p:ext uri="{BB962C8B-B14F-4D97-AF65-F5344CB8AC3E}">
        <p14:creationId xmlns:p14="http://schemas.microsoft.com/office/powerpoint/2010/main" val="281520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B9F4CF7-CA43-516E-E4FF-9BC9B35DD12C}"/>
              </a:ext>
            </a:extLst>
          </p:cNvPr>
          <p:cNvSpPr>
            <a:spLocks noGrp="1"/>
          </p:cNvSpPr>
          <p:nvPr>
            <p:ph idx="1"/>
          </p:nvPr>
        </p:nvSpPr>
        <p:spPr>
          <a:xfrm>
            <a:off x="676656" y="622998"/>
            <a:ext cx="10753725" cy="5506497"/>
          </a:xfrm>
        </p:spPr>
        <p:txBody>
          <a:bodyPr>
            <a:normAutofit/>
          </a:bodyPr>
          <a:lstStyle/>
          <a:p>
            <a:r>
              <a:rPr lang="fr-FR" sz="1800" dirty="0"/>
              <a:t>Nous avons écarté au passage la </a:t>
            </a:r>
            <a:r>
              <a:rPr lang="fr-FR" sz="1800" dirty="0">
                <a:solidFill>
                  <a:schemeClr val="accent2">
                    <a:lumMod val="50000"/>
                  </a:schemeClr>
                </a:solidFill>
              </a:rPr>
              <a:t>Syrie</a:t>
            </a:r>
            <a:r>
              <a:rPr lang="fr-FR" sz="1800" dirty="0"/>
              <a:t> pour un problème de donnée, et parce que c’est un pays </a:t>
            </a:r>
            <a:r>
              <a:rPr lang="fr-FR" sz="1800" b="0" i="0" dirty="0">
                <a:solidFill>
                  <a:srgbClr val="000000"/>
                </a:solidFill>
                <a:effectLst/>
              </a:rPr>
              <a:t>soumis à une dictature et assez fermé.</a:t>
            </a:r>
          </a:p>
          <a:p>
            <a:r>
              <a:rPr lang="fr-FR" sz="1800" b="0" i="0" dirty="0">
                <a:solidFill>
                  <a:srgbClr val="000000"/>
                </a:solidFill>
                <a:effectLst/>
              </a:rPr>
              <a:t>Nous pouvons maintenant identifier les pays à retirer de ce groupe (indic &lt; 40 000 = 4.0000e+04) : </a:t>
            </a:r>
            <a:r>
              <a:rPr lang="fr-FR" sz="1800" b="0" i="0" dirty="0">
                <a:solidFill>
                  <a:schemeClr val="accent2">
                    <a:lumMod val="50000"/>
                  </a:schemeClr>
                </a:solidFill>
                <a:effectLst/>
              </a:rPr>
              <a:t>ARM, BOL, CAM, COG, CIV, SLV, GHA, GTM, GUY, HND, KGZ, LAO, LSO, MRT, MDA, MNG, NIC, PNG, PRY, SEN, SWZ, YEM, ZMB</a:t>
            </a:r>
            <a:r>
              <a:rPr lang="fr-FR" sz="1800" b="0" i="0" dirty="0">
                <a:solidFill>
                  <a:srgbClr val="000000"/>
                </a:solidFill>
                <a:effectLst/>
              </a:rPr>
              <a:t>. Il y en a beaucoup, c'est dû aux revenus assez bas de ce groupe.</a:t>
            </a:r>
          </a:p>
          <a:p>
            <a:r>
              <a:rPr lang="fr-FR" sz="1800" b="0" i="0" dirty="0">
                <a:solidFill>
                  <a:srgbClr val="000000"/>
                </a:solidFill>
                <a:effectLst/>
              </a:rPr>
              <a:t>Traitons maintenant le troisième groupe (High </a:t>
            </a:r>
            <a:r>
              <a:rPr lang="fr-FR" sz="1800" b="0" i="0" dirty="0" err="1">
                <a:solidFill>
                  <a:srgbClr val="000000"/>
                </a:solidFill>
                <a:effectLst/>
              </a:rPr>
              <a:t>income</a:t>
            </a:r>
            <a:r>
              <a:rPr lang="fr-FR" sz="1800" b="0" i="0" dirty="0">
                <a:solidFill>
                  <a:srgbClr val="000000"/>
                </a:solidFill>
                <a:effectLst/>
              </a:rPr>
              <a:t>: </a:t>
            </a:r>
            <a:r>
              <a:rPr lang="fr-FR" sz="1800" b="0" i="0" dirty="0" err="1">
                <a:solidFill>
                  <a:srgbClr val="000000"/>
                </a:solidFill>
                <a:effectLst/>
              </a:rPr>
              <a:t>nonOECD</a:t>
            </a:r>
            <a:r>
              <a:rPr lang="fr-FR" sz="1800" b="0" i="0" dirty="0">
                <a:solidFill>
                  <a:srgbClr val="000000"/>
                </a:solidFill>
                <a:effectLst/>
              </a:rPr>
              <a:t>) de la même façon :</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Au passage </a:t>
            </a:r>
            <a:r>
              <a:rPr lang="fr-FR" sz="1800" b="0" i="0" dirty="0">
                <a:solidFill>
                  <a:srgbClr val="000000"/>
                </a:solidFill>
                <a:effectLst/>
              </a:rPr>
              <a:t>Aruba, une ile peu peuplée (et lacunaire en information) a été retirée, et nous allons faire de même</a:t>
            </a:r>
            <a:endParaRPr lang="fr-FR" sz="1800" dirty="0"/>
          </a:p>
        </p:txBody>
      </p:sp>
      <p:sp>
        <p:nvSpPr>
          <p:cNvPr id="4" name="Espace réservé du numéro de diapositive 3">
            <a:extLst>
              <a:ext uri="{FF2B5EF4-FFF2-40B4-BE49-F238E27FC236}">
                <a16:creationId xmlns:a16="http://schemas.microsoft.com/office/drawing/2014/main" id="{8154A878-CD4D-5E43-961B-D58E6707A591}"/>
              </a:ext>
            </a:extLst>
          </p:cNvPr>
          <p:cNvSpPr>
            <a:spLocks noGrp="1"/>
          </p:cNvSpPr>
          <p:nvPr>
            <p:ph type="sldNum" sz="quarter" idx="12"/>
          </p:nvPr>
        </p:nvSpPr>
        <p:spPr/>
        <p:txBody>
          <a:bodyPr/>
          <a:lstStyle/>
          <a:p>
            <a:fld id="{862A7E01-E523-49EA-9B1D-40E6AE278A8B}" type="slidenum">
              <a:rPr lang="fr-FR" smtClean="0"/>
              <a:pPr/>
              <a:t>24</a:t>
            </a:fld>
            <a:endParaRPr lang="fr-FR" dirty="0"/>
          </a:p>
        </p:txBody>
      </p:sp>
      <p:pic>
        <p:nvPicPr>
          <p:cNvPr id="6" name="Image 5">
            <a:extLst>
              <a:ext uri="{FF2B5EF4-FFF2-40B4-BE49-F238E27FC236}">
                <a16:creationId xmlns:a16="http://schemas.microsoft.com/office/drawing/2014/main" id="{6D818807-4825-653B-DD0E-BC3761E7C230}"/>
              </a:ext>
            </a:extLst>
          </p:cNvPr>
          <p:cNvPicPr>
            <a:picLocks noChangeAspect="1"/>
          </p:cNvPicPr>
          <p:nvPr/>
        </p:nvPicPr>
        <p:blipFill>
          <a:blip r:embed="rId2"/>
          <a:stretch>
            <a:fillRect/>
          </a:stretch>
        </p:blipFill>
        <p:spPr>
          <a:xfrm>
            <a:off x="930601" y="2422308"/>
            <a:ext cx="4585945" cy="3319670"/>
          </a:xfrm>
          <a:prstGeom prst="rect">
            <a:avLst/>
          </a:prstGeom>
        </p:spPr>
      </p:pic>
      <p:pic>
        <p:nvPicPr>
          <p:cNvPr id="8" name="Image 7">
            <a:extLst>
              <a:ext uri="{FF2B5EF4-FFF2-40B4-BE49-F238E27FC236}">
                <a16:creationId xmlns:a16="http://schemas.microsoft.com/office/drawing/2014/main" id="{E6B9CEC8-3109-FE75-9530-2BDEAF7F2DF6}"/>
              </a:ext>
            </a:extLst>
          </p:cNvPr>
          <p:cNvPicPr>
            <a:picLocks noChangeAspect="1"/>
          </p:cNvPicPr>
          <p:nvPr/>
        </p:nvPicPr>
        <p:blipFill>
          <a:blip r:embed="rId3"/>
          <a:stretch>
            <a:fillRect/>
          </a:stretch>
        </p:blipFill>
        <p:spPr>
          <a:xfrm>
            <a:off x="6053518" y="2763296"/>
            <a:ext cx="4788653" cy="2808494"/>
          </a:xfrm>
          <a:prstGeom prst="rect">
            <a:avLst/>
          </a:prstGeom>
        </p:spPr>
      </p:pic>
    </p:spTree>
    <p:extLst>
      <p:ext uri="{BB962C8B-B14F-4D97-AF65-F5344CB8AC3E}">
        <p14:creationId xmlns:p14="http://schemas.microsoft.com/office/powerpoint/2010/main" val="551504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EE5BB55-D3BC-AE36-FF6D-119557942F8E}"/>
              </a:ext>
            </a:extLst>
          </p:cNvPr>
          <p:cNvSpPr>
            <a:spLocks noGrp="1"/>
          </p:cNvSpPr>
          <p:nvPr>
            <p:ph idx="1"/>
          </p:nvPr>
        </p:nvSpPr>
        <p:spPr>
          <a:xfrm>
            <a:off x="676656" y="552660"/>
            <a:ext cx="10753725" cy="5617028"/>
          </a:xfrm>
        </p:spPr>
        <p:txBody>
          <a:bodyPr>
            <a:normAutofit/>
          </a:bodyPr>
          <a:lstStyle/>
          <a:p>
            <a:r>
              <a:rPr lang="fr-FR" sz="1800" dirty="0"/>
              <a:t>pour le </a:t>
            </a:r>
            <a:r>
              <a:rPr lang="fr-FR" sz="1800" dirty="0" err="1"/>
              <a:t>Bahrain</a:t>
            </a:r>
            <a:r>
              <a:rPr lang="fr-FR" sz="1800" dirty="0"/>
              <a:t> pour des raisons similaire (bien que plus peuplé). </a:t>
            </a:r>
            <a:r>
              <a:rPr lang="fr-FR" sz="1800" b="0" i="0" dirty="0">
                <a:solidFill>
                  <a:srgbClr val="000000"/>
                </a:solidFill>
                <a:effectLst/>
              </a:rPr>
              <a:t>Nous pouvons écarter aussi </a:t>
            </a:r>
            <a:r>
              <a:rPr lang="fr-FR" sz="1800" b="0" i="0" dirty="0">
                <a:solidFill>
                  <a:schemeClr val="accent2">
                    <a:lumMod val="50000"/>
                  </a:schemeClr>
                </a:solidFill>
                <a:effectLst/>
              </a:rPr>
              <a:t>BRB, BRN, HRV, CYP, LVA, LTU, MAC, MLT, QAT, TTO, URY</a:t>
            </a:r>
            <a:r>
              <a:rPr lang="fr-FR" sz="1800" b="0" i="0" dirty="0">
                <a:solidFill>
                  <a:srgbClr val="000000"/>
                </a:solidFill>
                <a:effectLst/>
              </a:rPr>
              <a:t>; Encore une liste assez longue, cette fois parce qu'il y a beaucoup de tout petits pays. 		Passons maintenant au groupe 'Low </a:t>
            </a:r>
            <a:r>
              <a:rPr lang="fr-FR" sz="1800" b="0" i="0" dirty="0" err="1">
                <a:solidFill>
                  <a:srgbClr val="000000"/>
                </a:solidFill>
                <a:effectLst/>
              </a:rPr>
              <a:t>income</a:t>
            </a:r>
            <a:r>
              <a:rPr lang="fr-FR" sz="1800" b="0" i="0" dirty="0">
                <a:solidFill>
                  <a:srgbClr val="000000"/>
                </a:solidFill>
                <a:effectLst/>
              </a:rPr>
              <a:t>’ :</a:t>
            </a:r>
          </a:p>
          <a:p>
            <a:endParaRPr lang="fr-FR" sz="1800" b="0" i="0" dirty="0">
              <a:solidFill>
                <a:srgbClr val="000000"/>
              </a:solidFill>
              <a:effectLst/>
            </a:endParaRP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Au passage l’Erythrée (un petit pays pauvre et soumis à une dictature) a été retiré. Le résultat ci-dessus nous amène à </a:t>
            </a:r>
            <a:r>
              <a:rPr lang="fr-FR" sz="1800" b="0" i="0" dirty="0">
                <a:solidFill>
                  <a:srgbClr val="000000"/>
                </a:solidFill>
                <a:effectLst/>
              </a:rPr>
              <a:t>écarter </a:t>
            </a:r>
            <a:r>
              <a:rPr lang="fr-FR" sz="1800" b="0" i="0" dirty="0">
                <a:solidFill>
                  <a:schemeClr val="accent2">
                    <a:lumMod val="50000"/>
                  </a:schemeClr>
                </a:solidFill>
                <a:effectLst/>
              </a:rPr>
              <a:t>tous ces pays sauf BGD et MMR</a:t>
            </a:r>
            <a:r>
              <a:rPr lang="fr-FR" sz="1800" b="0" i="0" dirty="0">
                <a:solidFill>
                  <a:srgbClr val="000000"/>
                </a:solidFill>
                <a:effectLst/>
              </a:rPr>
              <a:t>. Quoique, ce dernier étant sous dictature militaire pour une</a:t>
            </a:r>
            <a:endParaRPr lang="fr-FR" sz="1800" dirty="0"/>
          </a:p>
        </p:txBody>
      </p:sp>
      <p:sp>
        <p:nvSpPr>
          <p:cNvPr id="4" name="Espace réservé du numéro de diapositive 3">
            <a:extLst>
              <a:ext uri="{FF2B5EF4-FFF2-40B4-BE49-F238E27FC236}">
                <a16:creationId xmlns:a16="http://schemas.microsoft.com/office/drawing/2014/main" id="{84064DC3-4CD7-1F81-CA67-DD09268D4BEA}"/>
              </a:ext>
            </a:extLst>
          </p:cNvPr>
          <p:cNvSpPr>
            <a:spLocks noGrp="1"/>
          </p:cNvSpPr>
          <p:nvPr>
            <p:ph type="sldNum" sz="quarter" idx="12"/>
          </p:nvPr>
        </p:nvSpPr>
        <p:spPr/>
        <p:txBody>
          <a:bodyPr/>
          <a:lstStyle/>
          <a:p>
            <a:fld id="{862A7E01-E523-49EA-9B1D-40E6AE278A8B}" type="slidenum">
              <a:rPr lang="fr-FR" smtClean="0"/>
              <a:pPr/>
              <a:t>25</a:t>
            </a:fld>
            <a:endParaRPr lang="fr-FR" dirty="0"/>
          </a:p>
        </p:txBody>
      </p:sp>
      <p:pic>
        <p:nvPicPr>
          <p:cNvPr id="6" name="Image 5">
            <a:extLst>
              <a:ext uri="{FF2B5EF4-FFF2-40B4-BE49-F238E27FC236}">
                <a16:creationId xmlns:a16="http://schemas.microsoft.com/office/drawing/2014/main" id="{D70364A8-EE8E-E5C7-FF96-CC39E7D8682B}"/>
              </a:ext>
            </a:extLst>
          </p:cNvPr>
          <p:cNvPicPr>
            <a:picLocks noChangeAspect="1"/>
          </p:cNvPicPr>
          <p:nvPr/>
        </p:nvPicPr>
        <p:blipFill>
          <a:blip r:embed="rId2"/>
          <a:stretch>
            <a:fillRect/>
          </a:stretch>
        </p:blipFill>
        <p:spPr>
          <a:xfrm>
            <a:off x="875663" y="1315188"/>
            <a:ext cx="4532243" cy="3906078"/>
          </a:xfrm>
          <a:prstGeom prst="rect">
            <a:avLst/>
          </a:prstGeom>
        </p:spPr>
      </p:pic>
      <p:pic>
        <p:nvPicPr>
          <p:cNvPr id="8" name="Image 7">
            <a:extLst>
              <a:ext uri="{FF2B5EF4-FFF2-40B4-BE49-F238E27FC236}">
                <a16:creationId xmlns:a16="http://schemas.microsoft.com/office/drawing/2014/main" id="{21E708D9-0DA6-1341-44FE-3A972FCC3189}"/>
              </a:ext>
            </a:extLst>
          </p:cNvPr>
          <p:cNvPicPr>
            <a:picLocks noChangeAspect="1"/>
          </p:cNvPicPr>
          <p:nvPr/>
        </p:nvPicPr>
        <p:blipFill>
          <a:blip r:embed="rId3"/>
          <a:stretch>
            <a:fillRect/>
          </a:stretch>
        </p:blipFill>
        <p:spPr>
          <a:xfrm>
            <a:off x="5860551" y="1567161"/>
            <a:ext cx="3846443" cy="3588026"/>
          </a:xfrm>
          <a:prstGeom prst="rect">
            <a:avLst/>
          </a:prstGeom>
        </p:spPr>
      </p:pic>
    </p:spTree>
    <p:extLst>
      <p:ext uri="{BB962C8B-B14F-4D97-AF65-F5344CB8AC3E}">
        <p14:creationId xmlns:p14="http://schemas.microsoft.com/office/powerpoint/2010/main" val="399228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3863FF8-C5B8-494C-B5C0-FCC75ABB44C4}"/>
              </a:ext>
            </a:extLst>
          </p:cNvPr>
          <p:cNvSpPr>
            <a:spLocks noGrp="1"/>
          </p:cNvSpPr>
          <p:nvPr>
            <p:ph idx="1"/>
          </p:nvPr>
        </p:nvSpPr>
        <p:spPr>
          <a:xfrm>
            <a:off x="676656" y="562708"/>
            <a:ext cx="10753725" cy="5586883"/>
          </a:xfrm>
        </p:spPr>
        <p:txBody>
          <a:bodyPr>
            <a:normAutofit/>
          </a:bodyPr>
          <a:lstStyle/>
          <a:p>
            <a:r>
              <a:rPr lang="fr-FR" sz="1800" b="0" i="0" dirty="0">
                <a:solidFill>
                  <a:srgbClr val="000000"/>
                </a:solidFill>
                <a:effectLst/>
              </a:rPr>
              <a:t>durée indéterminée, on peut aussi l'écarter.</a:t>
            </a:r>
          </a:p>
          <a:p>
            <a:r>
              <a:rPr lang="fr-FR" sz="1800" b="0" i="0" dirty="0">
                <a:solidFill>
                  <a:srgbClr val="000000"/>
                </a:solidFill>
                <a:effectLst/>
              </a:rPr>
              <a:t>Intéressons-nous maintenant au dernier de nos groupes : 'High </a:t>
            </a:r>
            <a:r>
              <a:rPr lang="fr-FR" sz="1800" b="0" i="0" dirty="0" err="1">
                <a:solidFill>
                  <a:srgbClr val="000000"/>
                </a:solidFill>
                <a:effectLst/>
              </a:rPr>
              <a:t>income</a:t>
            </a:r>
            <a:r>
              <a:rPr lang="fr-FR" sz="1800" b="0" i="0" dirty="0">
                <a:solidFill>
                  <a:srgbClr val="000000"/>
                </a:solidFill>
                <a:effectLst/>
              </a:rPr>
              <a:t>: OECD' :</a:t>
            </a:r>
            <a:endParaRPr lang="fr-FR" sz="1800" dirty="0"/>
          </a:p>
        </p:txBody>
      </p:sp>
      <p:sp>
        <p:nvSpPr>
          <p:cNvPr id="4" name="Espace réservé du numéro de diapositive 3">
            <a:extLst>
              <a:ext uri="{FF2B5EF4-FFF2-40B4-BE49-F238E27FC236}">
                <a16:creationId xmlns:a16="http://schemas.microsoft.com/office/drawing/2014/main" id="{2498AEC6-F738-B0B8-829E-3ED70F1154CF}"/>
              </a:ext>
            </a:extLst>
          </p:cNvPr>
          <p:cNvSpPr>
            <a:spLocks noGrp="1"/>
          </p:cNvSpPr>
          <p:nvPr>
            <p:ph type="sldNum" sz="quarter" idx="12"/>
          </p:nvPr>
        </p:nvSpPr>
        <p:spPr/>
        <p:txBody>
          <a:bodyPr/>
          <a:lstStyle/>
          <a:p>
            <a:fld id="{862A7E01-E523-49EA-9B1D-40E6AE278A8B}" type="slidenum">
              <a:rPr lang="fr-FR" smtClean="0"/>
              <a:pPr/>
              <a:t>26</a:t>
            </a:fld>
            <a:endParaRPr lang="fr-FR" dirty="0"/>
          </a:p>
        </p:txBody>
      </p:sp>
      <p:pic>
        <p:nvPicPr>
          <p:cNvPr id="5" name="Image 4">
            <a:extLst>
              <a:ext uri="{FF2B5EF4-FFF2-40B4-BE49-F238E27FC236}">
                <a16:creationId xmlns:a16="http://schemas.microsoft.com/office/drawing/2014/main" id="{CBD810A1-6EAF-9510-E0B4-1E15724758E2}"/>
              </a:ext>
            </a:extLst>
          </p:cNvPr>
          <p:cNvPicPr>
            <a:picLocks noChangeAspect="1"/>
          </p:cNvPicPr>
          <p:nvPr/>
        </p:nvPicPr>
        <p:blipFill>
          <a:blip r:embed="rId2"/>
          <a:stretch>
            <a:fillRect/>
          </a:stretch>
        </p:blipFill>
        <p:spPr>
          <a:xfrm>
            <a:off x="1238277" y="1205801"/>
            <a:ext cx="4207930" cy="5089491"/>
          </a:xfrm>
          <a:prstGeom prst="rect">
            <a:avLst/>
          </a:prstGeom>
        </p:spPr>
      </p:pic>
      <p:pic>
        <p:nvPicPr>
          <p:cNvPr id="7" name="Image 6">
            <a:extLst>
              <a:ext uri="{FF2B5EF4-FFF2-40B4-BE49-F238E27FC236}">
                <a16:creationId xmlns:a16="http://schemas.microsoft.com/office/drawing/2014/main" id="{427502B0-CC4B-629A-663A-D491F3274B10}"/>
              </a:ext>
            </a:extLst>
          </p:cNvPr>
          <p:cNvPicPr>
            <a:picLocks noChangeAspect="1"/>
          </p:cNvPicPr>
          <p:nvPr/>
        </p:nvPicPr>
        <p:blipFill>
          <a:blip r:embed="rId3"/>
          <a:stretch>
            <a:fillRect/>
          </a:stretch>
        </p:blipFill>
        <p:spPr>
          <a:xfrm>
            <a:off x="6007828" y="1205801"/>
            <a:ext cx="4393924" cy="5089491"/>
          </a:xfrm>
          <a:prstGeom prst="rect">
            <a:avLst/>
          </a:prstGeom>
        </p:spPr>
      </p:pic>
    </p:spTree>
    <p:extLst>
      <p:ext uri="{BB962C8B-B14F-4D97-AF65-F5344CB8AC3E}">
        <p14:creationId xmlns:p14="http://schemas.microsoft.com/office/powerpoint/2010/main" val="1438257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BF810A0-142B-DF8B-1A7D-FBC59B301DFB}"/>
              </a:ext>
            </a:extLst>
          </p:cNvPr>
          <p:cNvSpPr>
            <a:spLocks noGrp="1"/>
          </p:cNvSpPr>
          <p:nvPr>
            <p:ph idx="1"/>
          </p:nvPr>
        </p:nvSpPr>
        <p:spPr>
          <a:xfrm>
            <a:off x="676656" y="562708"/>
            <a:ext cx="10753725" cy="1215850"/>
          </a:xfrm>
        </p:spPr>
        <p:txBody>
          <a:bodyPr>
            <a:normAutofit/>
          </a:bodyPr>
          <a:lstStyle/>
          <a:p>
            <a:r>
              <a:rPr lang="fr-FR" sz="1800" b="0" i="0" dirty="0">
                <a:solidFill>
                  <a:srgbClr val="000000"/>
                </a:solidFill>
                <a:effectLst/>
              </a:rPr>
              <a:t>Nous pouvons ainsi écarter, à partir de notre indicateur : </a:t>
            </a:r>
            <a:r>
              <a:rPr lang="fr-FR" sz="1800" b="0" i="0" dirty="0">
                <a:solidFill>
                  <a:schemeClr val="accent2">
                    <a:lumMod val="50000"/>
                  </a:schemeClr>
                </a:solidFill>
                <a:effectLst/>
              </a:rPr>
              <a:t>EST, FIN, ISL, LUX, NZL, SVK, SVN</a:t>
            </a:r>
            <a:r>
              <a:rPr lang="fr-FR" sz="1800" b="0" i="0" dirty="0">
                <a:solidFill>
                  <a:srgbClr val="000000"/>
                </a:solidFill>
                <a:effectLst/>
              </a:rPr>
              <a:t>.</a:t>
            </a:r>
          </a:p>
          <a:p>
            <a:endParaRPr lang="fr-FR" sz="1800" dirty="0"/>
          </a:p>
        </p:txBody>
      </p:sp>
      <p:sp>
        <p:nvSpPr>
          <p:cNvPr id="4" name="Espace réservé du numéro de diapositive 3">
            <a:extLst>
              <a:ext uri="{FF2B5EF4-FFF2-40B4-BE49-F238E27FC236}">
                <a16:creationId xmlns:a16="http://schemas.microsoft.com/office/drawing/2014/main" id="{75E82842-4443-5A52-2B3D-6007A52C62A0}"/>
              </a:ext>
            </a:extLst>
          </p:cNvPr>
          <p:cNvSpPr>
            <a:spLocks noGrp="1"/>
          </p:cNvSpPr>
          <p:nvPr>
            <p:ph type="sldNum" sz="quarter" idx="12"/>
          </p:nvPr>
        </p:nvSpPr>
        <p:spPr/>
        <p:txBody>
          <a:bodyPr/>
          <a:lstStyle/>
          <a:p>
            <a:fld id="{862A7E01-E523-49EA-9B1D-40E6AE278A8B}" type="slidenum">
              <a:rPr lang="fr-FR" smtClean="0"/>
              <a:pPr/>
              <a:t>27</a:t>
            </a:fld>
            <a:endParaRPr lang="fr-FR" dirty="0"/>
          </a:p>
        </p:txBody>
      </p:sp>
      <p:sp>
        <p:nvSpPr>
          <p:cNvPr id="6" name="Titre 1">
            <a:extLst>
              <a:ext uri="{FF2B5EF4-FFF2-40B4-BE49-F238E27FC236}">
                <a16:creationId xmlns:a16="http://schemas.microsoft.com/office/drawing/2014/main" id="{852E730C-91B9-E8F6-39EC-BA14BFAA86ED}"/>
              </a:ext>
            </a:extLst>
          </p:cNvPr>
          <p:cNvSpPr>
            <a:spLocks noGrp="1"/>
          </p:cNvSpPr>
          <p:nvPr>
            <p:ph type="title"/>
          </p:nvPr>
        </p:nvSpPr>
        <p:spPr>
          <a:xfrm>
            <a:off x="709612" y="1633563"/>
            <a:ext cx="10772775" cy="1413600"/>
          </a:xfrm>
        </p:spPr>
        <p:txBody>
          <a:bodyPr>
            <a:normAutofit/>
          </a:bodyPr>
          <a:lstStyle/>
          <a:p>
            <a:r>
              <a:rPr lang="fr-FR" sz="4800" b="1" dirty="0"/>
              <a:t>Phase 2 – le niveau d’accès à l’informatique et internet</a:t>
            </a:r>
          </a:p>
        </p:txBody>
      </p:sp>
      <p:sp>
        <p:nvSpPr>
          <p:cNvPr id="7" name="Espace réservé du contenu 2">
            <a:extLst>
              <a:ext uri="{FF2B5EF4-FFF2-40B4-BE49-F238E27FC236}">
                <a16:creationId xmlns:a16="http://schemas.microsoft.com/office/drawing/2014/main" id="{029D1CF9-4C43-9CE9-0170-F6179AD34F0A}"/>
              </a:ext>
            </a:extLst>
          </p:cNvPr>
          <p:cNvSpPr txBox="1">
            <a:spLocks/>
          </p:cNvSpPr>
          <p:nvPr/>
        </p:nvSpPr>
        <p:spPr>
          <a:xfrm>
            <a:off x="676655" y="3125037"/>
            <a:ext cx="10753725" cy="292407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fr-FR" sz="1800" dirty="0">
                <a:solidFill>
                  <a:srgbClr val="000000"/>
                </a:solidFill>
              </a:rPr>
              <a:t>Nous utilisons l</a:t>
            </a:r>
            <a:r>
              <a:rPr lang="fr-FR" sz="1800" b="0" i="0" dirty="0">
                <a:solidFill>
                  <a:srgbClr val="000000"/>
                </a:solidFill>
                <a:effectLst/>
              </a:rPr>
              <a:t>es indicateurs IT.CMP.PCMP.P2 et IT.NET.USER.P2 qui donnent respectivement le nb moyen de PC pour 100 personnes et le % de personnes ayant utilisé internet (tous médias confondus) au cours des trois derniers mois.</a:t>
            </a:r>
          </a:p>
          <a:p>
            <a:r>
              <a:rPr lang="fr-FR" sz="1800" dirty="0">
                <a:solidFill>
                  <a:srgbClr val="000000"/>
                </a:solidFill>
              </a:rPr>
              <a:t>Q</a:t>
            </a:r>
            <a:r>
              <a:rPr lang="fr-FR" sz="1800" b="0" i="0" dirty="0">
                <a:solidFill>
                  <a:srgbClr val="000000"/>
                </a:solidFill>
                <a:effectLst/>
              </a:rPr>
              <a:t>uasiment tous les pays sont renseignés. Comme pour l'étude précédente, nous allons les traiter par ‘</a:t>
            </a:r>
            <a:r>
              <a:rPr lang="fr-FR" sz="1800" b="0" i="0" dirty="0" err="1">
                <a:solidFill>
                  <a:srgbClr val="000000"/>
                </a:solidFill>
                <a:effectLst/>
              </a:rPr>
              <a:t>Income</a:t>
            </a:r>
            <a:r>
              <a:rPr lang="fr-FR" sz="1800" b="0" i="0" dirty="0">
                <a:solidFill>
                  <a:srgbClr val="000000"/>
                </a:solidFill>
                <a:effectLst/>
              </a:rPr>
              <a:t> Group’.</a:t>
            </a:r>
          </a:p>
          <a:p>
            <a:r>
              <a:rPr lang="fr-FR" sz="1800" b="0" i="0" dirty="0">
                <a:solidFill>
                  <a:srgbClr val="000000"/>
                </a:solidFill>
                <a:effectLst/>
              </a:rPr>
              <a:t>Malheureusement, pour IT.CMP.PCMP.P2 les dernières données assez fournies datent de 2005; Nous allons étudier 2003, 2004 et 2005 pour visualiser l’évolution à cette époque.</a:t>
            </a:r>
          </a:p>
          <a:p>
            <a:r>
              <a:rPr lang="fr-FR" sz="1800" b="0" i="0" dirty="0">
                <a:solidFill>
                  <a:srgbClr val="000000"/>
                </a:solidFill>
                <a:effectLst/>
              </a:rPr>
              <a:t>Concernant l’</a:t>
            </a:r>
            <a:r>
              <a:rPr lang="fr-FR" sz="1800" b="0" i="0" dirty="0" err="1">
                <a:solidFill>
                  <a:srgbClr val="000000"/>
                </a:solidFill>
                <a:effectLst/>
              </a:rPr>
              <a:t>accés</a:t>
            </a:r>
            <a:r>
              <a:rPr lang="fr-FR" sz="1800" b="0" i="0" dirty="0">
                <a:solidFill>
                  <a:srgbClr val="000000"/>
                </a:solidFill>
                <a:effectLst/>
              </a:rPr>
              <a:t> à internet, on a des données beaucoup plus récentes, puisqu'en 2016 toutes les valeurs sont présentes.</a:t>
            </a:r>
            <a:endParaRPr lang="fr-FR" sz="1800" dirty="0"/>
          </a:p>
        </p:txBody>
      </p:sp>
    </p:spTree>
    <p:extLst>
      <p:ext uri="{BB962C8B-B14F-4D97-AF65-F5344CB8AC3E}">
        <p14:creationId xmlns:p14="http://schemas.microsoft.com/office/powerpoint/2010/main" val="2217299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A4B9FE-7C9E-09F9-AA04-0809E13A5B74}"/>
              </a:ext>
            </a:extLst>
          </p:cNvPr>
          <p:cNvSpPr>
            <a:spLocks noGrp="1"/>
          </p:cNvSpPr>
          <p:nvPr>
            <p:ph idx="1"/>
          </p:nvPr>
        </p:nvSpPr>
        <p:spPr>
          <a:xfrm>
            <a:off x="676656" y="723481"/>
            <a:ext cx="10753725" cy="5416061"/>
          </a:xfrm>
        </p:spPr>
        <p:txBody>
          <a:bodyPr>
            <a:normAutofit/>
          </a:bodyPr>
          <a:lstStyle/>
          <a:p>
            <a:r>
              <a:rPr lang="fr-FR" sz="1800" dirty="0"/>
              <a:t>Pour notre premier groupe :</a:t>
            </a:r>
          </a:p>
        </p:txBody>
      </p:sp>
      <p:sp>
        <p:nvSpPr>
          <p:cNvPr id="4" name="Espace réservé du numéro de diapositive 3">
            <a:extLst>
              <a:ext uri="{FF2B5EF4-FFF2-40B4-BE49-F238E27FC236}">
                <a16:creationId xmlns:a16="http://schemas.microsoft.com/office/drawing/2014/main" id="{94695B07-14E1-73E5-1FC1-C3A0114EC46D}"/>
              </a:ext>
            </a:extLst>
          </p:cNvPr>
          <p:cNvSpPr>
            <a:spLocks noGrp="1"/>
          </p:cNvSpPr>
          <p:nvPr>
            <p:ph type="sldNum" sz="quarter" idx="12"/>
          </p:nvPr>
        </p:nvSpPr>
        <p:spPr/>
        <p:txBody>
          <a:bodyPr/>
          <a:lstStyle/>
          <a:p>
            <a:fld id="{862A7E01-E523-49EA-9B1D-40E6AE278A8B}" type="slidenum">
              <a:rPr lang="fr-FR" smtClean="0"/>
              <a:pPr/>
              <a:t>28</a:t>
            </a:fld>
            <a:endParaRPr lang="fr-FR" dirty="0"/>
          </a:p>
        </p:txBody>
      </p:sp>
      <p:pic>
        <p:nvPicPr>
          <p:cNvPr id="7" name="Image 6">
            <a:extLst>
              <a:ext uri="{FF2B5EF4-FFF2-40B4-BE49-F238E27FC236}">
                <a16:creationId xmlns:a16="http://schemas.microsoft.com/office/drawing/2014/main" id="{46B2BE2D-D9F1-0B2C-4308-2A2BD02FEC5F}"/>
              </a:ext>
            </a:extLst>
          </p:cNvPr>
          <p:cNvPicPr>
            <a:picLocks noChangeAspect="1"/>
          </p:cNvPicPr>
          <p:nvPr/>
        </p:nvPicPr>
        <p:blipFill>
          <a:blip r:embed="rId2"/>
          <a:stretch>
            <a:fillRect/>
          </a:stretch>
        </p:blipFill>
        <p:spPr>
          <a:xfrm>
            <a:off x="761619" y="1213855"/>
            <a:ext cx="10582970" cy="4662557"/>
          </a:xfrm>
          <a:prstGeom prst="rect">
            <a:avLst/>
          </a:prstGeom>
        </p:spPr>
      </p:pic>
    </p:spTree>
    <p:extLst>
      <p:ext uri="{BB962C8B-B14F-4D97-AF65-F5344CB8AC3E}">
        <p14:creationId xmlns:p14="http://schemas.microsoft.com/office/powerpoint/2010/main" val="355559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A8EF6A-5B26-12C2-5357-F806EF0C5FB7}"/>
              </a:ext>
            </a:extLst>
          </p:cNvPr>
          <p:cNvSpPr>
            <a:spLocks noGrp="1"/>
          </p:cNvSpPr>
          <p:nvPr>
            <p:ph idx="1"/>
          </p:nvPr>
        </p:nvSpPr>
        <p:spPr>
          <a:xfrm>
            <a:off x="676656" y="663191"/>
            <a:ext cx="10753725" cy="5536641"/>
          </a:xfrm>
        </p:spPr>
        <p:txBody>
          <a:bodyPr/>
          <a:lstStyle/>
          <a:p>
            <a:endParaRPr lang="fr-FR" dirty="0"/>
          </a:p>
          <a:p>
            <a:endParaRPr lang="fr-FR" dirty="0"/>
          </a:p>
        </p:txBody>
      </p:sp>
      <p:sp>
        <p:nvSpPr>
          <p:cNvPr id="4" name="Espace réservé du numéro de diapositive 3">
            <a:extLst>
              <a:ext uri="{FF2B5EF4-FFF2-40B4-BE49-F238E27FC236}">
                <a16:creationId xmlns:a16="http://schemas.microsoft.com/office/drawing/2014/main" id="{8D4C8C41-8018-56C0-DA48-3CE7920ECE2A}"/>
              </a:ext>
            </a:extLst>
          </p:cNvPr>
          <p:cNvSpPr>
            <a:spLocks noGrp="1"/>
          </p:cNvSpPr>
          <p:nvPr>
            <p:ph type="sldNum" sz="quarter" idx="12"/>
          </p:nvPr>
        </p:nvSpPr>
        <p:spPr/>
        <p:txBody>
          <a:bodyPr/>
          <a:lstStyle/>
          <a:p>
            <a:fld id="{862A7E01-E523-49EA-9B1D-40E6AE278A8B}" type="slidenum">
              <a:rPr lang="fr-FR" smtClean="0"/>
              <a:pPr/>
              <a:t>29</a:t>
            </a:fld>
            <a:endParaRPr lang="fr-FR" dirty="0"/>
          </a:p>
        </p:txBody>
      </p:sp>
      <p:pic>
        <p:nvPicPr>
          <p:cNvPr id="6" name="Image 5">
            <a:extLst>
              <a:ext uri="{FF2B5EF4-FFF2-40B4-BE49-F238E27FC236}">
                <a16:creationId xmlns:a16="http://schemas.microsoft.com/office/drawing/2014/main" id="{A7EF25AA-82BF-C4A9-9914-593837B3D0FD}"/>
              </a:ext>
            </a:extLst>
          </p:cNvPr>
          <p:cNvPicPr>
            <a:picLocks noChangeAspect="1"/>
          </p:cNvPicPr>
          <p:nvPr/>
        </p:nvPicPr>
        <p:blipFill>
          <a:blip r:embed="rId2"/>
          <a:stretch>
            <a:fillRect/>
          </a:stretch>
        </p:blipFill>
        <p:spPr>
          <a:xfrm>
            <a:off x="676656" y="970751"/>
            <a:ext cx="10637788" cy="4916498"/>
          </a:xfrm>
          <a:prstGeom prst="rect">
            <a:avLst/>
          </a:prstGeom>
        </p:spPr>
      </p:pic>
    </p:spTree>
    <p:extLst>
      <p:ext uri="{BB962C8B-B14F-4D97-AF65-F5344CB8AC3E}">
        <p14:creationId xmlns:p14="http://schemas.microsoft.com/office/powerpoint/2010/main" val="4893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9EA046-1CBB-AD51-8E6D-3BEDC282DAD7}"/>
              </a:ext>
            </a:extLst>
          </p:cNvPr>
          <p:cNvSpPr>
            <a:spLocks noGrp="1"/>
          </p:cNvSpPr>
          <p:nvPr>
            <p:ph type="title"/>
          </p:nvPr>
        </p:nvSpPr>
        <p:spPr>
          <a:xfrm>
            <a:off x="657224" y="499533"/>
            <a:ext cx="10772775" cy="1039556"/>
          </a:xfrm>
        </p:spPr>
        <p:txBody>
          <a:bodyPr>
            <a:normAutofit/>
          </a:bodyPr>
          <a:lstStyle/>
          <a:p>
            <a:r>
              <a:rPr lang="fr-FR" sz="4800" b="1" dirty="0"/>
              <a:t>Demande initiale : message de Marc</a:t>
            </a:r>
          </a:p>
        </p:txBody>
      </p:sp>
      <p:sp>
        <p:nvSpPr>
          <p:cNvPr id="3" name="Espace réservé du contenu 2">
            <a:extLst>
              <a:ext uri="{FF2B5EF4-FFF2-40B4-BE49-F238E27FC236}">
                <a16:creationId xmlns:a16="http://schemas.microsoft.com/office/drawing/2014/main" id="{7DF58CC5-52FC-CBCA-AE05-959B92A5E4B9}"/>
              </a:ext>
            </a:extLst>
          </p:cNvPr>
          <p:cNvSpPr>
            <a:spLocks noGrp="1"/>
          </p:cNvSpPr>
          <p:nvPr>
            <p:ph idx="1"/>
          </p:nvPr>
        </p:nvSpPr>
        <p:spPr>
          <a:xfrm>
            <a:off x="676656" y="1620570"/>
            <a:ext cx="10753725" cy="4157295"/>
          </a:xfrm>
        </p:spPr>
        <p:txBody>
          <a:bodyPr>
            <a:normAutofit fontScale="62500" lnSpcReduction="20000"/>
          </a:bodyPr>
          <a:lstStyle/>
          <a:p>
            <a:pPr algn="l"/>
            <a:r>
              <a:rPr lang="fr-FR" b="0" i="0" dirty="0">
                <a:solidFill>
                  <a:srgbClr val="271A38"/>
                </a:solidFill>
                <a:effectLst/>
                <a:latin typeface="Inter"/>
              </a:rPr>
              <a:t>Hello,</a:t>
            </a:r>
          </a:p>
          <a:p>
            <a:pPr algn="l"/>
            <a:r>
              <a:rPr lang="fr-FR" b="0" i="0" dirty="0">
                <a:solidFill>
                  <a:srgbClr val="271A38"/>
                </a:solidFill>
                <a:effectLst/>
                <a:latin typeface="Inter"/>
              </a:rPr>
              <a:t>Les données sont disponibles sur </a:t>
            </a:r>
            <a:r>
              <a:rPr lang="fr-FR" b="0" i="0" u="sng" dirty="0">
                <a:solidFill>
                  <a:srgbClr val="7451EB"/>
                </a:solidFill>
                <a:effectLst/>
                <a:latin typeface="Inter"/>
                <a:hlinkClick r:id="rId2"/>
              </a:rPr>
              <a:t>ce site de la Banque mondiale</a:t>
            </a:r>
            <a:r>
              <a:rPr lang="fr-FR" b="0" i="0" dirty="0">
                <a:solidFill>
                  <a:srgbClr val="271A38"/>
                </a:solidFill>
                <a:effectLst/>
                <a:latin typeface="Inter"/>
              </a:rPr>
              <a:t>.</a:t>
            </a:r>
          </a:p>
          <a:p>
            <a:pPr algn="l"/>
            <a:r>
              <a:rPr lang="fr-FR" b="0" i="0" dirty="0">
                <a:solidFill>
                  <a:srgbClr val="271A38"/>
                </a:solidFill>
                <a:effectLst/>
                <a:latin typeface="Inter"/>
              </a:rPr>
              <a:t>Ou en téléchargement direct à ce </a:t>
            </a:r>
            <a:r>
              <a:rPr lang="fr-FR" b="0" i="0" u="sng" dirty="0">
                <a:solidFill>
                  <a:srgbClr val="7451EB"/>
                </a:solidFill>
                <a:effectLst/>
                <a:latin typeface="Inter"/>
                <a:hlinkClick r:id="rId3"/>
              </a:rPr>
              <a:t>lien</a:t>
            </a:r>
            <a:r>
              <a:rPr lang="fr-FR" b="0" i="0" dirty="0">
                <a:solidFill>
                  <a:srgbClr val="271A38"/>
                </a:solidFill>
                <a:effectLst/>
                <a:latin typeface="Inter"/>
              </a:rPr>
              <a:t>.</a:t>
            </a:r>
          </a:p>
          <a:p>
            <a:pPr algn="l"/>
            <a:r>
              <a:rPr lang="fr-FR" b="0" i="0" dirty="0">
                <a:solidFill>
                  <a:srgbClr val="271A38"/>
                </a:solidFill>
                <a:effectLst/>
                <a:latin typeface="Inter"/>
              </a:rPr>
              <a:t>Je te laisse regarder la page d'accueil qui décrit le jeu de données. En résumé, l’organisme “</a:t>
            </a:r>
            <a:r>
              <a:rPr lang="fr-FR" b="0" i="0" dirty="0" err="1">
                <a:solidFill>
                  <a:srgbClr val="271A38"/>
                </a:solidFill>
                <a:effectLst/>
                <a:latin typeface="Inter"/>
              </a:rPr>
              <a:t>EdStats</a:t>
            </a:r>
            <a:r>
              <a:rPr lang="fr-FR" b="0" i="0" dirty="0">
                <a:solidFill>
                  <a:srgbClr val="271A38"/>
                </a:solidFill>
                <a:effectLst/>
                <a:latin typeface="Inter"/>
              </a:rPr>
              <a:t> All Indicator </a:t>
            </a:r>
            <a:r>
              <a:rPr lang="fr-FR" b="0" i="0" dirty="0" err="1">
                <a:solidFill>
                  <a:srgbClr val="271A38"/>
                </a:solidFill>
                <a:effectLst/>
                <a:latin typeface="Inter"/>
              </a:rPr>
              <a:t>Query</a:t>
            </a:r>
            <a:r>
              <a:rPr lang="fr-FR" b="0" i="0" dirty="0">
                <a:solidFill>
                  <a:srgbClr val="271A38"/>
                </a:solidFill>
                <a:effectLst/>
                <a:latin typeface="Inter"/>
              </a:rPr>
              <a:t>” de la Banque mondiale répertorie 4 000 indicateurs internationaux décrivant l’accès à l’éducation, l’obtention de diplômes et des informations relatives aux professeurs, aux dépenses liées à l’éducation... Tu trouveras plus d'info sur </a:t>
            </a:r>
            <a:r>
              <a:rPr lang="fr-FR" b="0" i="0" u="sng" dirty="0">
                <a:solidFill>
                  <a:srgbClr val="7451EB"/>
                </a:solidFill>
                <a:effectLst/>
                <a:latin typeface="Inter"/>
                <a:hlinkClick r:id="rId4"/>
              </a:rPr>
              <a:t>ce site</a:t>
            </a:r>
            <a:r>
              <a:rPr lang="fr-FR" b="0" i="0" dirty="0">
                <a:solidFill>
                  <a:srgbClr val="271A38"/>
                </a:solidFill>
                <a:effectLst/>
                <a:latin typeface="Inter"/>
              </a:rPr>
              <a:t>.</a:t>
            </a:r>
          </a:p>
          <a:p>
            <a:pPr algn="l"/>
            <a:r>
              <a:rPr lang="fr-FR" b="0" i="0" dirty="0">
                <a:solidFill>
                  <a:srgbClr val="271A38"/>
                </a:solidFill>
                <a:effectLst/>
                <a:latin typeface="Inter"/>
              </a:rPr>
              <a:t>Pour la préanalyse, pourrais-tu :</a:t>
            </a:r>
          </a:p>
          <a:p>
            <a:pPr algn="l">
              <a:buFont typeface="Arial" panose="020B0604020202020204" pitchFamily="34" charset="0"/>
              <a:buChar char="•"/>
            </a:pPr>
            <a:r>
              <a:rPr lang="fr-FR" b="0" i="0" dirty="0">
                <a:solidFill>
                  <a:srgbClr val="271A38"/>
                </a:solidFill>
                <a:effectLst/>
                <a:latin typeface="Inter"/>
              </a:rPr>
              <a:t>Valider la qualité de ce jeu de données (comporte-t-il beaucoup de données manquantes, dupliquées ?)</a:t>
            </a:r>
          </a:p>
          <a:p>
            <a:pPr algn="l">
              <a:buFont typeface="Arial" panose="020B0604020202020204" pitchFamily="34" charset="0"/>
              <a:buChar char="•"/>
            </a:pPr>
            <a:r>
              <a:rPr lang="fr-FR" b="0" i="0" dirty="0">
                <a:solidFill>
                  <a:srgbClr val="271A38"/>
                </a:solidFill>
                <a:effectLst/>
                <a:latin typeface="Inter"/>
              </a:rPr>
              <a:t>Décrire les informations contenues dans le jeu de données (nombre de colonnes ? nombre de lignes ?)</a:t>
            </a:r>
          </a:p>
          <a:p>
            <a:pPr algn="l">
              <a:buFont typeface="Arial" panose="020B0604020202020204" pitchFamily="34" charset="0"/>
              <a:buChar char="•"/>
            </a:pPr>
            <a:r>
              <a:rPr lang="fr-FR" b="0" i="0" dirty="0">
                <a:solidFill>
                  <a:srgbClr val="271A38"/>
                </a:solidFill>
                <a:effectLst/>
                <a:latin typeface="Inter"/>
              </a:rPr>
              <a:t>Sélectionner les informations qui semblent pertinentes pour répondre à la problématique (quelles sont les colonnes contenant des informations qui peuvent être utiles pour répondre à la problématique de l’entreprise ?)</a:t>
            </a:r>
          </a:p>
          <a:p>
            <a:pPr algn="l">
              <a:buFont typeface="Arial" panose="020B0604020202020204" pitchFamily="34" charset="0"/>
              <a:buChar char="•"/>
            </a:pPr>
            <a:r>
              <a:rPr lang="fr-FR" b="0" i="0" dirty="0">
                <a:solidFill>
                  <a:srgbClr val="271A38"/>
                </a:solidFill>
                <a:effectLst/>
                <a:latin typeface="Inter"/>
              </a:rPr>
              <a:t>Déterminer des ordres de grandeurs des indicateurs statistiques classiques pour les différentes zones géographiques et pays du monde (moyenne/médiane/écart-type par pays et par continent ou bloc géographique)</a:t>
            </a:r>
          </a:p>
          <a:p>
            <a:pPr algn="l"/>
            <a:r>
              <a:rPr lang="fr-FR" b="0" i="0" dirty="0">
                <a:solidFill>
                  <a:srgbClr val="271A38"/>
                </a:solidFill>
                <a:effectLst/>
                <a:latin typeface="Inter"/>
              </a:rPr>
              <a:t>Ton travail va nous permettre de déterminer si ce jeu de données peut informer les décisions d'ouverture vers de nouveaux pays. On va partager ton analyse avec le </a:t>
            </a:r>
            <a:r>
              <a:rPr lang="fr-FR" b="0" i="0" dirty="0" err="1">
                <a:solidFill>
                  <a:srgbClr val="271A38"/>
                </a:solidFill>
                <a:effectLst/>
                <a:latin typeface="Inter"/>
              </a:rPr>
              <a:t>board</a:t>
            </a:r>
            <a:r>
              <a:rPr lang="fr-FR" b="0" i="0" dirty="0">
                <a:solidFill>
                  <a:srgbClr val="271A38"/>
                </a:solidFill>
                <a:effectLst/>
                <a:latin typeface="Inter"/>
              </a:rPr>
              <a:t>, alors merci de soigner la présentation et de l'illustrer avec des graphiques pertinents et lisibles !</a:t>
            </a:r>
          </a:p>
          <a:p>
            <a:pPr algn="l"/>
            <a:r>
              <a:rPr lang="fr-FR" b="0" i="0" dirty="0">
                <a:solidFill>
                  <a:srgbClr val="271A38"/>
                </a:solidFill>
                <a:effectLst/>
                <a:latin typeface="Inter"/>
              </a:rPr>
              <a:t>Merci !</a:t>
            </a:r>
          </a:p>
          <a:p>
            <a:endParaRPr lang="fr-FR" dirty="0"/>
          </a:p>
        </p:txBody>
      </p:sp>
      <p:sp>
        <p:nvSpPr>
          <p:cNvPr id="5" name="Espace réservé du numéro de diapositive 4">
            <a:extLst>
              <a:ext uri="{FF2B5EF4-FFF2-40B4-BE49-F238E27FC236}">
                <a16:creationId xmlns:a16="http://schemas.microsoft.com/office/drawing/2014/main" id="{58F7487D-1657-EFBE-ADD3-D993EE0672DC}"/>
              </a:ext>
            </a:extLst>
          </p:cNvPr>
          <p:cNvSpPr>
            <a:spLocks noGrp="1"/>
          </p:cNvSpPr>
          <p:nvPr>
            <p:ph type="sldNum" sz="quarter" idx="12"/>
          </p:nvPr>
        </p:nvSpPr>
        <p:spPr>
          <a:xfrm>
            <a:off x="8763926" y="5876413"/>
            <a:ext cx="2926080" cy="705258"/>
          </a:xfrm>
        </p:spPr>
        <p:txBody>
          <a:bodyPr/>
          <a:lstStyle/>
          <a:p>
            <a:fld id="{862A7E01-E523-49EA-9B1D-40E6AE278A8B}" type="slidenum">
              <a:rPr lang="fr-FR" sz="3200" smtClean="0">
                <a:solidFill>
                  <a:schemeClr val="tx1">
                    <a:alpha val="25000"/>
                  </a:schemeClr>
                </a:solidFill>
              </a:rPr>
              <a:t>3</a:t>
            </a:fld>
            <a:endParaRPr lang="fr-FR" sz="3200" dirty="0">
              <a:solidFill>
                <a:schemeClr val="tx1">
                  <a:alpha val="25000"/>
                </a:schemeClr>
              </a:solidFill>
            </a:endParaRPr>
          </a:p>
        </p:txBody>
      </p:sp>
    </p:spTree>
    <p:extLst>
      <p:ext uri="{BB962C8B-B14F-4D97-AF65-F5344CB8AC3E}">
        <p14:creationId xmlns:p14="http://schemas.microsoft.com/office/powerpoint/2010/main" val="1422161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E97B643-3780-A414-E4B6-6D53449155FF}"/>
              </a:ext>
            </a:extLst>
          </p:cNvPr>
          <p:cNvSpPr>
            <a:spLocks noGrp="1"/>
          </p:cNvSpPr>
          <p:nvPr>
            <p:ph idx="1"/>
          </p:nvPr>
        </p:nvSpPr>
        <p:spPr>
          <a:xfrm>
            <a:off x="676657" y="592854"/>
            <a:ext cx="10839156" cy="5566786"/>
          </a:xfrm>
        </p:spPr>
        <p:txBody>
          <a:bodyPr/>
          <a:lstStyle/>
          <a:p>
            <a:r>
              <a:rPr lang="fr-FR" sz="1800" dirty="0">
                <a:solidFill>
                  <a:srgbClr val="000000"/>
                </a:solidFill>
              </a:rPr>
              <a:t>Pour le groupe ‘</a:t>
            </a:r>
            <a:r>
              <a:rPr lang="fr-FR" sz="1800" dirty="0" err="1">
                <a:solidFill>
                  <a:srgbClr val="000000"/>
                </a:solidFill>
              </a:rPr>
              <a:t>Lower</a:t>
            </a:r>
            <a:r>
              <a:rPr lang="fr-FR" sz="1800" dirty="0">
                <a:solidFill>
                  <a:srgbClr val="000000"/>
                </a:solidFill>
              </a:rPr>
              <a:t> middle </a:t>
            </a:r>
            <a:r>
              <a:rPr lang="fr-FR" sz="1800" dirty="0" err="1">
                <a:solidFill>
                  <a:srgbClr val="000000"/>
                </a:solidFill>
              </a:rPr>
              <a:t>income</a:t>
            </a:r>
            <a:r>
              <a:rPr lang="fr-FR" sz="1800" dirty="0">
                <a:solidFill>
                  <a:srgbClr val="000000"/>
                </a:solidFill>
              </a:rPr>
              <a:t>’ nous n’avons pas de donnée pour le Pakistan pour le premier indicateur, mais les données de 2002 montrent qu’il s’agissait du pays le moins développé du groupe.</a:t>
            </a:r>
          </a:p>
          <a:p>
            <a:pPr marL="0" indent="0">
              <a:buNone/>
            </a:pPr>
            <a:r>
              <a:rPr lang="fr-FR" dirty="0"/>
              <a:t>			</a:t>
            </a:r>
            <a:r>
              <a:rPr lang="fr-FR" sz="1800" dirty="0"/>
              <a:t>Nb moyen de PC pour 100 personnes :</a:t>
            </a:r>
          </a:p>
          <a:p>
            <a:endParaRPr lang="fr-FR" dirty="0"/>
          </a:p>
        </p:txBody>
      </p:sp>
      <p:sp>
        <p:nvSpPr>
          <p:cNvPr id="4" name="Espace réservé du numéro de diapositive 3">
            <a:extLst>
              <a:ext uri="{FF2B5EF4-FFF2-40B4-BE49-F238E27FC236}">
                <a16:creationId xmlns:a16="http://schemas.microsoft.com/office/drawing/2014/main" id="{5A400C5B-0385-BE56-2191-976AD48146AF}"/>
              </a:ext>
            </a:extLst>
          </p:cNvPr>
          <p:cNvSpPr>
            <a:spLocks noGrp="1"/>
          </p:cNvSpPr>
          <p:nvPr>
            <p:ph type="sldNum" sz="quarter" idx="12"/>
          </p:nvPr>
        </p:nvSpPr>
        <p:spPr/>
        <p:txBody>
          <a:bodyPr/>
          <a:lstStyle/>
          <a:p>
            <a:fld id="{862A7E01-E523-49EA-9B1D-40E6AE278A8B}" type="slidenum">
              <a:rPr lang="fr-FR" smtClean="0"/>
              <a:pPr/>
              <a:t>30</a:t>
            </a:fld>
            <a:endParaRPr lang="fr-FR" dirty="0"/>
          </a:p>
        </p:txBody>
      </p:sp>
      <p:pic>
        <p:nvPicPr>
          <p:cNvPr id="5" name="Image 4">
            <a:extLst>
              <a:ext uri="{FF2B5EF4-FFF2-40B4-BE49-F238E27FC236}">
                <a16:creationId xmlns:a16="http://schemas.microsoft.com/office/drawing/2014/main" id="{E1C96EBF-5EF2-8862-0423-59FE9451D517}"/>
              </a:ext>
            </a:extLst>
          </p:cNvPr>
          <p:cNvPicPr>
            <a:picLocks noChangeAspect="1"/>
          </p:cNvPicPr>
          <p:nvPr/>
        </p:nvPicPr>
        <p:blipFill>
          <a:blip r:embed="rId2"/>
          <a:stretch>
            <a:fillRect/>
          </a:stretch>
        </p:blipFill>
        <p:spPr>
          <a:xfrm>
            <a:off x="676186" y="1520182"/>
            <a:ext cx="10618161" cy="4639458"/>
          </a:xfrm>
          <a:prstGeom prst="rect">
            <a:avLst/>
          </a:prstGeom>
        </p:spPr>
      </p:pic>
    </p:spTree>
    <p:extLst>
      <p:ext uri="{BB962C8B-B14F-4D97-AF65-F5344CB8AC3E}">
        <p14:creationId xmlns:p14="http://schemas.microsoft.com/office/powerpoint/2010/main" val="2590269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06DEB67-8E23-C720-03ED-7F9C7D286C3D}"/>
              </a:ext>
            </a:extLst>
          </p:cNvPr>
          <p:cNvSpPr>
            <a:spLocks noGrp="1"/>
          </p:cNvSpPr>
          <p:nvPr>
            <p:ph idx="1"/>
          </p:nvPr>
        </p:nvSpPr>
        <p:spPr>
          <a:xfrm>
            <a:off x="676656" y="582804"/>
            <a:ext cx="10753725" cy="5566787"/>
          </a:xfrm>
        </p:spPr>
        <p:txBody>
          <a:bodyPr>
            <a:norm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sz="1800" b="0" i="0" dirty="0">
                <a:solidFill>
                  <a:srgbClr val="000000"/>
                </a:solidFill>
                <a:effectLst/>
              </a:rPr>
              <a:t>L'importante évolution de l'accès à internet suggère que les parcs informatiques des pays ont augmentés aussi de façon importante entre 2005 et 2016. Nous allons étudier un peu plus loin la corrélation entre ces deux indicateurs. Pour l'instant, examinons les mêmes données pour les autres groupes.</a:t>
            </a:r>
            <a:endParaRPr lang="fr-FR" sz="1800" dirty="0"/>
          </a:p>
        </p:txBody>
      </p:sp>
      <p:sp>
        <p:nvSpPr>
          <p:cNvPr id="4" name="Espace réservé du numéro de diapositive 3">
            <a:extLst>
              <a:ext uri="{FF2B5EF4-FFF2-40B4-BE49-F238E27FC236}">
                <a16:creationId xmlns:a16="http://schemas.microsoft.com/office/drawing/2014/main" id="{32F5784D-687F-0C73-412E-8109B8EA8F6A}"/>
              </a:ext>
            </a:extLst>
          </p:cNvPr>
          <p:cNvSpPr>
            <a:spLocks noGrp="1"/>
          </p:cNvSpPr>
          <p:nvPr>
            <p:ph type="sldNum" sz="quarter" idx="12"/>
          </p:nvPr>
        </p:nvSpPr>
        <p:spPr/>
        <p:txBody>
          <a:bodyPr/>
          <a:lstStyle/>
          <a:p>
            <a:fld id="{862A7E01-E523-49EA-9B1D-40E6AE278A8B}" type="slidenum">
              <a:rPr lang="fr-FR" smtClean="0"/>
              <a:pPr/>
              <a:t>31</a:t>
            </a:fld>
            <a:endParaRPr lang="fr-FR" dirty="0"/>
          </a:p>
        </p:txBody>
      </p:sp>
      <p:pic>
        <p:nvPicPr>
          <p:cNvPr id="5" name="Image 4">
            <a:extLst>
              <a:ext uri="{FF2B5EF4-FFF2-40B4-BE49-F238E27FC236}">
                <a16:creationId xmlns:a16="http://schemas.microsoft.com/office/drawing/2014/main" id="{A2B9C926-8C8F-6DC0-204D-8064BF943AB4}"/>
              </a:ext>
            </a:extLst>
          </p:cNvPr>
          <p:cNvPicPr>
            <a:picLocks noChangeAspect="1"/>
          </p:cNvPicPr>
          <p:nvPr/>
        </p:nvPicPr>
        <p:blipFill>
          <a:blip r:embed="rId2"/>
          <a:stretch>
            <a:fillRect/>
          </a:stretch>
        </p:blipFill>
        <p:spPr>
          <a:xfrm>
            <a:off x="846581" y="507441"/>
            <a:ext cx="10668763" cy="4697605"/>
          </a:xfrm>
          <a:prstGeom prst="rect">
            <a:avLst/>
          </a:prstGeom>
        </p:spPr>
      </p:pic>
    </p:spTree>
    <p:extLst>
      <p:ext uri="{BB962C8B-B14F-4D97-AF65-F5344CB8AC3E}">
        <p14:creationId xmlns:p14="http://schemas.microsoft.com/office/powerpoint/2010/main" val="63211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1825E5E-DF01-BFCC-EE76-9F886DD928DC}"/>
              </a:ext>
            </a:extLst>
          </p:cNvPr>
          <p:cNvPicPr>
            <a:picLocks noGrp="1" noChangeAspect="1"/>
          </p:cNvPicPr>
          <p:nvPr>
            <p:ph idx="1"/>
          </p:nvPr>
        </p:nvPicPr>
        <p:blipFill>
          <a:blip r:embed="rId2"/>
          <a:stretch>
            <a:fillRect/>
          </a:stretch>
        </p:blipFill>
        <p:spPr>
          <a:xfrm>
            <a:off x="844061" y="622998"/>
            <a:ext cx="10440237" cy="4592097"/>
          </a:xfrm>
          <a:prstGeom prst="rect">
            <a:avLst/>
          </a:prstGeom>
        </p:spPr>
      </p:pic>
      <p:sp>
        <p:nvSpPr>
          <p:cNvPr id="4" name="Espace réservé du numéro de diapositive 3">
            <a:extLst>
              <a:ext uri="{FF2B5EF4-FFF2-40B4-BE49-F238E27FC236}">
                <a16:creationId xmlns:a16="http://schemas.microsoft.com/office/drawing/2014/main" id="{1FCAE700-F5D0-3B6E-777B-853E707898C1}"/>
              </a:ext>
            </a:extLst>
          </p:cNvPr>
          <p:cNvSpPr>
            <a:spLocks noGrp="1"/>
          </p:cNvSpPr>
          <p:nvPr>
            <p:ph type="sldNum" sz="quarter" idx="12"/>
          </p:nvPr>
        </p:nvSpPr>
        <p:spPr/>
        <p:txBody>
          <a:bodyPr/>
          <a:lstStyle/>
          <a:p>
            <a:fld id="{862A7E01-E523-49EA-9B1D-40E6AE278A8B}" type="slidenum">
              <a:rPr lang="fr-FR" smtClean="0"/>
              <a:pPr/>
              <a:t>32</a:t>
            </a:fld>
            <a:endParaRPr lang="fr-FR" dirty="0"/>
          </a:p>
        </p:txBody>
      </p:sp>
    </p:spTree>
    <p:extLst>
      <p:ext uri="{BB962C8B-B14F-4D97-AF65-F5344CB8AC3E}">
        <p14:creationId xmlns:p14="http://schemas.microsoft.com/office/powerpoint/2010/main" val="222249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DCE278-9A80-CB86-15A9-F8282617FD7B}"/>
              </a:ext>
            </a:extLst>
          </p:cNvPr>
          <p:cNvPicPr>
            <a:picLocks noGrp="1" noChangeAspect="1"/>
          </p:cNvPicPr>
          <p:nvPr>
            <p:ph idx="1"/>
          </p:nvPr>
        </p:nvPicPr>
        <p:blipFill>
          <a:blip r:embed="rId2"/>
          <a:stretch>
            <a:fillRect/>
          </a:stretch>
        </p:blipFill>
        <p:spPr>
          <a:xfrm>
            <a:off x="676275" y="877709"/>
            <a:ext cx="10753725" cy="4686657"/>
          </a:xfrm>
          <a:prstGeom prst="rect">
            <a:avLst/>
          </a:prstGeom>
        </p:spPr>
      </p:pic>
      <p:sp>
        <p:nvSpPr>
          <p:cNvPr id="4" name="Espace réservé du numéro de diapositive 3">
            <a:extLst>
              <a:ext uri="{FF2B5EF4-FFF2-40B4-BE49-F238E27FC236}">
                <a16:creationId xmlns:a16="http://schemas.microsoft.com/office/drawing/2014/main" id="{E4B864A8-FA59-F492-C50B-A92FA070812F}"/>
              </a:ext>
            </a:extLst>
          </p:cNvPr>
          <p:cNvSpPr>
            <a:spLocks noGrp="1"/>
          </p:cNvSpPr>
          <p:nvPr>
            <p:ph type="sldNum" sz="quarter" idx="12"/>
          </p:nvPr>
        </p:nvSpPr>
        <p:spPr/>
        <p:txBody>
          <a:bodyPr/>
          <a:lstStyle/>
          <a:p>
            <a:fld id="{862A7E01-E523-49EA-9B1D-40E6AE278A8B}" type="slidenum">
              <a:rPr lang="fr-FR" smtClean="0"/>
              <a:pPr/>
              <a:t>33</a:t>
            </a:fld>
            <a:endParaRPr lang="fr-FR" dirty="0"/>
          </a:p>
        </p:txBody>
      </p:sp>
    </p:spTree>
    <p:extLst>
      <p:ext uri="{BB962C8B-B14F-4D97-AF65-F5344CB8AC3E}">
        <p14:creationId xmlns:p14="http://schemas.microsoft.com/office/powerpoint/2010/main" val="3179686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1A7E347-D336-5CE2-75E1-E272844761B0}"/>
              </a:ext>
            </a:extLst>
          </p:cNvPr>
          <p:cNvPicPr>
            <a:picLocks noGrp="1" noChangeAspect="1"/>
          </p:cNvPicPr>
          <p:nvPr>
            <p:ph idx="1"/>
          </p:nvPr>
        </p:nvPicPr>
        <p:blipFill>
          <a:blip r:embed="rId2"/>
          <a:stretch>
            <a:fillRect/>
          </a:stretch>
        </p:blipFill>
        <p:spPr>
          <a:xfrm>
            <a:off x="676275" y="1305372"/>
            <a:ext cx="10753725" cy="4110730"/>
          </a:xfrm>
          <a:prstGeom prst="rect">
            <a:avLst/>
          </a:prstGeom>
        </p:spPr>
      </p:pic>
      <p:sp>
        <p:nvSpPr>
          <p:cNvPr id="4" name="Espace réservé du numéro de diapositive 3">
            <a:extLst>
              <a:ext uri="{FF2B5EF4-FFF2-40B4-BE49-F238E27FC236}">
                <a16:creationId xmlns:a16="http://schemas.microsoft.com/office/drawing/2014/main" id="{CA341D3F-3852-8319-040F-12A6A02B1888}"/>
              </a:ext>
            </a:extLst>
          </p:cNvPr>
          <p:cNvSpPr>
            <a:spLocks noGrp="1"/>
          </p:cNvSpPr>
          <p:nvPr>
            <p:ph type="sldNum" sz="quarter" idx="12"/>
          </p:nvPr>
        </p:nvSpPr>
        <p:spPr/>
        <p:txBody>
          <a:bodyPr/>
          <a:lstStyle/>
          <a:p>
            <a:fld id="{862A7E01-E523-49EA-9B1D-40E6AE278A8B}" type="slidenum">
              <a:rPr lang="fr-FR" smtClean="0"/>
              <a:pPr/>
              <a:t>34</a:t>
            </a:fld>
            <a:endParaRPr lang="fr-FR" dirty="0"/>
          </a:p>
        </p:txBody>
      </p:sp>
    </p:spTree>
    <p:extLst>
      <p:ext uri="{BB962C8B-B14F-4D97-AF65-F5344CB8AC3E}">
        <p14:creationId xmlns:p14="http://schemas.microsoft.com/office/powerpoint/2010/main" val="2247230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52430B8-2290-E28E-52A5-654A1871DAA6}"/>
              </a:ext>
            </a:extLst>
          </p:cNvPr>
          <p:cNvPicPr>
            <a:picLocks noGrp="1" noChangeAspect="1"/>
          </p:cNvPicPr>
          <p:nvPr>
            <p:ph idx="1"/>
          </p:nvPr>
        </p:nvPicPr>
        <p:blipFill>
          <a:blip r:embed="rId2"/>
          <a:stretch>
            <a:fillRect/>
          </a:stretch>
        </p:blipFill>
        <p:spPr>
          <a:xfrm>
            <a:off x="676275" y="1348447"/>
            <a:ext cx="10753725" cy="4094430"/>
          </a:xfrm>
          <a:prstGeom prst="rect">
            <a:avLst/>
          </a:prstGeom>
        </p:spPr>
      </p:pic>
      <p:sp>
        <p:nvSpPr>
          <p:cNvPr id="4" name="Espace réservé du numéro de diapositive 3">
            <a:extLst>
              <a:ext uri="{FF2B5EF4-FFF2-40B4-BE49-F238E27FC236}">
                <a16:creationId xmlns:a16="http://schemas.microsoft.com/office/drawing/2014/main" id="{5E9142F2-130D-B2CF-1CA6-6B16796AEB4D}"/>
              </a:ext>
            </a:extLst>
          </p:cNvPr>
          <p:cNvSpPr>
            <a:spLocks noGrp="1"/>
          </p:cNvSpPr>
          <p:nvPr>
            <p:ph type="sldNum" sz="quarter" idx="12"/>
          </p:nvPr>
        </p:nvSpPr>
        <p:spPr/>
        <p:txBody>
          <a:bodyPr/>
          <a:lstStyle/>
          <a:p>
            <a:fld id="{862A7E01-E523-49EA-9B1D-40E6AE278A8B}" type="slidenum">
              <a:rPr lang="fr-FR" smtClean="0"/>
              <a:pPr/>
              <a:t>35</a:t>
            </a:fld>
            <a:endParaRPr lang="fr-FR" dirty="0"/>
          </a:p>
        </p:txBody>
      </p:sp>
    </p:spTree>
    <p:extLst>
      <p:ext uri="{BB962C8B-B14F-4D97-AF65-F5344CB8AC3E}">
        <p14:creationId xmlns:p14="http://schemas.microsoft.com/office/powerpoint/2010/main" val="2985113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53F1FF4-FB2D-CF94-B8DA-5544FBC3016F}"/>
              </a:ext>
            </a:extLst>
          </p:cNvPr>
          <p:cNvPicPr>
            <a:picLocks noGrp="1" noChangeAspect="1"/>
          </p:cNvPicPr>
          <p:nvPr>
            <p:ph idx="1"/>
          </p:nvPr>
        </p:nvPicPr>
        <p:blipFill>
          <a:blip r:embed="rId2"/>
          <a:stretch>
            <a:fillRect/>
          </a:stretch>
        </p:blipFill>
        <p:spPr>
          <a:xfrm>
            <a:off x="676275" y="1280102"/>
            <a:ext cx="10753725" cy="4242233"/>
          </a:xfrm>
          <a:prstGeom prst="rect">
            <a:avLst/>
          </a:prstGeom>
        </p:spPr>
      </p:pic>
      <p:sp>
        <p:nvSpPr>
          <p:cNvPr id="4" name="Espace réservé du numéro de diapositive 3">
            <a:extLst>
              <a:ext uri="{FF2B5EF4-FFF2-40B4-BE49-F238E27FC236}">
                <a16:creationId xmlns:a16="http://schemas.microsoft.com/office/drawing/2014/main" id="{FF0D5D21-F19D-96AC-44E9-7F4DC2E94B11}"/>
              </a:ext>
            </a:extLst>
          </p:cNvPr>
          <p:cNvSpPr>
            <a:spLocks noGrp="1"/>
          </p:cNvSpPr>
          <p:nvPr>
            <p:ph type="sldNum" sz="quarter" idx="12"/>
          </p:nvPr>
        </p:nvSpPr>
        <p:spPr/>
        <p:txBody>
          <a:bodyPr/>
          <a:lstStyle/>
          <a:p>
            <a:fld id="{862A7E01-E523-49EA-9B1D-40E6AE278A8B}" type="slidenum">
              <a:rPr lang="fr-FR" smtClean="0"/>
              <a:pPr/>
              <a:t>36</a:t>
            </a:fld>
            <a:endParaRPr lang="fr-FR" dirty="0"/>
          </a:p>
        </p:txBody>
      </p:sp>
    </p:spTree>
    <p:extLst>
      <p:ext uri="{BB962C8B-B14F-4D97-AF65-F5344CB8AC3E}">
        <p14:creationId xmlns:p14="http://schemas.microsoft.com/office/powerpoint/2010/main" val="189836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8B06541-A23A-C2BC-86D1-3E6FD5FA6F0E}"/>
              </a:ext>
            </a:extLst>
          </p:cNvPr>
          <p:cNvPicPr>
            <a:picLocks noGrp="1" noChangeAspect="1"/>
          </p:cNvPicPr>
          <p:nvPr>
            <p:ph idx="1"/>
          </p:nvPr>
        </p:nvPicPr>
        <p:blipFill>
          <a:blip r:embed="rId2"/>
          <a:stretch>
            <a:fillRect/>
          </a:stretch>
        </p:blipFill>
        <p:spPr>
          <a:xfrm>
            <a:off x="676275" y="1273560"/>
            <a:ext cx="10753725" cy="4225155"/>
          </a:xfrm>
          <a:prstGeom prst="rect">
            <a:avLst/>
          </a:prstGeom>
        </p:spPr>
      </p:pic>
      <p:sp>
        <p:nvSpPr>
          <p:cNvPr id="4" name="Espace réservé du numéro de diapositive 3">
            <a:extLst>
              <a:ext uri="{FF2B5EF4-FFF2-40B4-BE49-F238E27FC236}">
                <a16:creationId xmlns:a16="http://schemas.microsoft.com/office/drawing/2014/main" id="{6AA9CF63-8EF8-82E3-089F-98CE08121B02}"/>
              </a:ext>
            </a:extLst>
          </p:cNvPr>
          <p:cNvSpPr>
            <a:spLocks noGrp="1"/>
          </p:cNvSpPr>
          <p:nvPr>
            <p:ph type="sldNum" sz="quarter" idx="12"/>
          </p:nvPr>
        </p:nvSpPr>
        <p:spPr/>
        <p:txBody>
          <a:bodyPr/>
          <a:lstStyle/>
          <a:p>
            <a:fld id="{862A7E01-E523-49EA-9B1D-40E6AE278A8B}" type="slidenum">
              <a:rPr lang="fr-FR" smtClean="0"/>
              <a:pPr/>
              <a:t>37</a:t>
            </a:fld>
            <a:endParaRPr lang="fr-FR" dirty="0"/>
          </a:p>
        </p:txBody>
      </p:sp>
    </p:spTree>
    <p:extLst>
      <p:ext uri="{BB962C8B-B14F-4D97-AF65-F5344CB8AC3E}">
        <p14:creationId xmlns:p14="http://schemas.microsoft.com/office/powerpoint/2010/main" val="232600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F8251D6-73FD-D94E-E8F2-8C99BE7FDF19}"/>
              </a:ext>
            </a:extLst>
          </p:cNvPr>
          <p:cNvSpPr>
            <a:spLocks noGrp="1"/>
          </p:cNvSpPr>
          <p:nvPr>
            <p:ph idx="1"/>
          </p:nvPr>
        </p:nvSpPr>
        <p:spPr>
          <a:xfrm>
            <a:off x="676656" y="612949"/>
            <a:ext cx="10753725" cy="5576835"/>
          </a:xfrm>
        </p:spPr>
        <p:txBody>
          <a:bodyPr>
            <a:normAutofit/>
          </a:bodyPr>
          <a:lstStyle/>
          <a:p>
            <a:r>
              <a:rPr lang="fr-FR" sz="1600" b="0" i="0" dirty="0">
                <a:solidFill>
                  <a:srgbClr val="000000"/>
                </a:solidFill>
                <a:effectLst/>
              </a:rPr>
              <a:t>Nous constatons que l’</a:t>
            </a:r>
            <a:r>
              <a:rPr lang="fr-FR" sz="1600" dirty="0">
                <a:solidFill>
                  <a:srgbClr val="000000"/>
                </a:solidFill>
              </a:rPr>
              <a:t>é</a:t>
            </a:r>
            <a:r>
              <a:rPr lang="fr-FR" sz="1600" b="0" i="0" dirty="0">
                <a:solidFill>
                  <a:srgbClr val="000000"/>
                </a:solidFill>
                <a:effectLst/>
              </a:rPr>
              <a:t>volution de l'utilisation d'internet est en constante progression pour tous les pays, donc si nous pouvons établir un lien fiable entre la disponibilité des PC et l'utilisation d'internet, cela nous permettrait d'estimer l'évolution du nombre de PC jusqu'en 2016. On va pour cela utiliser l'année la mieux renseignée pour le premier indicateur : </a:t>
            </a:r>
            <a:r>
              <a:rPr lang="fr-FR" sz="1600" b="1" i="0" dirty="0">
                <a:solidFill>
                  <a:srgbClr val="000000"/>
                </a:solidFill>
                <a:effectLst/>
              </a:rPr>
              <a:t>2002</a:t>
            </a:r>
            <a:r>
              <a:rPr lang="fr-FR" sz="1600" b="0" i="0" dirty="0">
                <a:solidFill>
                  <a:srgbClr val="000000"/>
                </a:solidFill>
                <a:effectLst/>
              </a:rPr>
              <a:t> (et donc aussi pour le deuxième). </a:t>
            </a:r>
            <a:r>
              <a:rPr lang="fr-FR" sz="1600" b="0" i="0" dirty="0" err="1">
                <a:solidFill>
                  <a:srgbClr val="000000"/>
                </a:solidFill>
                <a:effectLst/>
              </a:rPr>
              <a:t>Rq</a:t>
            </a:r>
            <a:r>
              <a:rPr lang="fr-FR" sz="1600" b="0" i="0" dirty="0">
                <a:solidFill>
                  <a:srgbClr val="000000"/>
                </a:solidFill>
                <a:effectLst/>
              </a:rPr>
              <a:t>. Kazakhstan écarté pour défaut de donnée.</a:t>
            </a:r>
          </a:p>
        </p:txBody>
      </p:sp>
      <p:sp>
        <p:nvSpPr>
          <p:cNvPr id="4" name="Espace réservé du numéro de diapositive 3">
            <a:extLst>
              <a:ext uri="{FF2B5EF4-FFF2-40B4-BE49-F238E27FC236}">
                <a16:creationId xmlns:a16="http://schemas.microsoft.com/office/drawing/2014/main" id="{3E0A792B-3F5B-964F-B387-9CCFCFF390C9}"/>
              </a:ext>
            </a:extLst>
          </p:cNvPr>
          <p:cNvSpPr>
            <a:spLocks noGrp="1"/>
          </p:cNvSpPr>
          <p:nvPr>
            <p:ph type="sldNum" sz="quarter" idx="12"/>
          </p:nvPr>
        </p:nvSpPr>
        <p:spPr/>
        <p:txBody>
          <a:bodyPr/>
          <a:lstStyle/>
          <a:p>
            <a:fld id="{862A7E01-E523-49EA-9B1D-40E6AE278A8B}" type="slidenum">
              <a:rPr lang="fr-FR" smtClean="0"/>
              <a:pPr/>
              <a:t>38</a:t>
            </a:fld>
            <a:endParaRPr lang="fr-FR" dirty="0"/>
          </a:p>
        </p:txBody>
      </p:sp>
      <p:pic>
        <p:nvPicPr>
          <p:cNvPr id="5" name="Image 4">
            <a:extLst>
              <a:ext uri="{FF2B5EF4-FFF2-40B4-BE49-F238E27FC236}">
                <a16:creationId xmlns:a16="http://schemas.microsoft.com/office/drawing/2014/main" id="{799C4B9C-14D4-5569-D73C-7D0A23433687}"/>
              </a:ext>
            </a:extLst>
          </p:cNvPr>
          <p:cNvPicPr>
            <a:picLocks noChangeAspect="1"/>
          </p:cNvPicPr>
          <p:nvPr/>
        </p:nvPicPr>
        <p:blipFill>
          <a:blip r:embed="rId2"/>
          <a:stretch>
            <a:fillRect/>
          </a:stretch>
        </p:blipFill>
        <p:spPr>
          <a:xfrm>
            <a:off x="600845" y="1884066"/>
            <a:ext cx="5237247" cy="4114800"/>
          </a:xfrm>
          <a:prstGeom prst="rect">
            <a:avLst/>
          </a:prstGeom>
        </p:spPr>
      </p:pic>
      <p:pic>
        <p:nvPicPr>
          <p:cNvPr id="6" name="Image 5">
            <a:extLst>
              <a:ext uri="{FF2B5EF4-FFF2-40B4-BE49-F238E27FC236}">
                <a16:creationId xmlns:a16="http://schemas.microsoft.com/office/drawing/2014/main" id="{0A274F6B-AB7A-8988-531D-7F7807610D63}"/>
              </a:ext>
            </a:extLst>
          </p:cNvPr>
          <p:cNvPicPr>
            <a:picLocks noChangeAspect="1"/>
          </p:cNvPicPr>
          <p:nvPr/>
        </p:nvPicPr>
        <p:blipFill>
          <a:blip r:embed="rId3"/>
          <a:stretch>
            <a:fillRect/>
          </a:stretch>
        </p:blipFill>
        <p:spPr>
          <a:xfrm>
            <a:off x="6015613" y="1884066"/>
            <a:ext cx="5237247" cy="4114800"/>
          </a:xfrm>
          <a:prstGeom prst="rect">
            <a:avLst/>
          </a:prstGeom>
        </p:spPr>
      </p:pic>
      <p:sp>
        <p:nvSpPr>
          <p:cNvPr id="9" name="ZoneTexte 8">
            <a:extLst>
              <a:ext uri="{FF2B5EF4-FFF2-40B4-BE49-F238E27FC236}">
                <a16:creationId xmlns:a16="http://schemas.microsoft.com/office/drawing/2014/main" id="{33E7286B-B0F2-87FB-D290-DECB54BF8397}"/>
              </a:ext>
            </a:extLst>
          </p:cNvPr>
          <p:cNvSpPr txBox="1"/>
          <p:nvPr/>
        </p:nvSpPr>
        <p:spPr>
          <a:xfrm>
            <a:off x="6551527" y="1576289"/>
            <a:ext cx="4602144" cy="307777"/>
          </a:xfrm>
          <a:prstGeom prst="rect">
            <a:avLst/>
          </a:prstGeom>
          <a:noFill/>
        </p:spPr>
        <p:txBody>
          <a:bodyPr wrap="square" rtlCol="0">
            <a:spAutoFit/>
          </a:bodyPr>
          <a:lstStyle/>
          <a:p>
            <a:r>
              <a:rPr lang="fr-FR" sz="1400" dirty="0"/>
              <a:t>Avec une "droite de régression" (pas calculable en pratique)</a:t>
            </a:r>
          </a:p>
        </p:txBody>
      </p:sp>
    </p:spTree>
    <p:extLst>
      <p:ext uri="{BB962C8B-B14F-4D97-AF65-F5344CB8AC3E}">
        <p14:creationId xmlns:p14="http://schemas.microsoft.com/office/powerpoint/2010/main" val="2530288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03A84A3-9890-9CDF-40E1-CD6C1EADB626}"/>
              </a:ext>
            </a:extLst>
          </p:cNvPr>
          <p:cNvSpPr>
            <a:spLocks noGrp="1"/>
          </p:cNvSpPr>
          <p:nvPr>
            <p:ph idx="1"/>
          </p:nvPr>
        </p:nvSpPr>
        <p:spPr>
          <a:xfrm>
            <a:off x="676656" y="612950"/>
            <a:ext cx="10753725" cy="5556738"/>
          </a:xfrm>
        </p:spPr>
        <p:txBody>
          <a:bodyPr/>
          <a:lstStyle/>
          <a:p>
            <a:r>
              <a:rPr lang="fr-FR" sz="1800" b="0" i="0" dirty="0">
                <a:solidFill>
                  <a:srgbClr val="000000"/>
                </a:solidFill>
                <a:effectLst/>
              </a:rPr>
              <a:t>On avait donc un facteur de 1.15 (coef. </a:t>
            </a:r>
            <a:r>
              <a:rPr lang="fr-FR" sz="1800" dirty="0">
                <a:solidFill>
                  <a:srgbClr val="000000"/>
                </a:solidFill>
              </a:rPr>
              <a:t>d</a:t>
            </a:r>
            <a:r>
              <a:rPr lang="fr-FR" sz="1800" b="0" i="0" dirty="0">
                <a:solidFill>
                  <a:srgbClr val="000000"/>
                </a:solidFill>
                <a:effectLst/>
              </a:rPr>
              <a:t>e la droite) environ entre les deux indic. en 2002, relativement valable pour tous les pays. On pouvait s'y attendre un peu, en tout cas comme la corrélation est bonne, </a:t>
            </a:r>
            <a:r>
              <a:rPr lang="fr-FR" sz="1800" b="1" i="0" dirty="0">
                <a:solidFill>
                  <a:srgbClr val="000000"/>
                </a:solidFill>
                <a:effectLst/>
              </a:rPr>
              <a:t>on peut présumer que le parc informatique a évolué globalement de la même façon que l'accès à internet</a:t>
            </a:r>
            <a:r>
              <a:rPr lang="fr-FR" sz="1800" b="0" i="0" dirty="0">
                <a:solidFill>
                  <a:srgbClr val="000000"/>
                </a:solidFill>
                <a:effectLst/>
              </a:rPr>
              <a:t>. Le facteur est confirmé par le graphe pour </a:t>
            </a:r>
            <a:r>
              <a:rPr lang="fr-FR" sz="1800" b="1" i="0" dirty="0">
                <a:solidFill>
                  <a:srgbClr val="000000"/>
                </a:solidFill>
                <a:effectLst/>
              </a:rPr>
              <a:t>2005, ci-dessous</a:t>
            </a:r>
            <a:r>
              <a:rPr lang="fr-FR" sz="1800" b="0" i="0" dirty="0">
                <a:solidFill>
                  <a:srgbClr val="000000"/>
                </a:solidFill>
                <a:effectLst/>
              </a:rPr>
              <a:t> :</a:t>
            </a:r>
            <a:endParaRPr lang="fr-FR" sz="1800" dirty="0"/>
          </a:p>
          <a:p>
            <a:endParaRPr lang="fr-FR" dirty="0"/>
          </a:p>
        </p:txBody>
      </p:sp>
      <p:sp>
        <p:nvSpPr>
          <p:cNvPr id="4" name="Espace réservé du numéro de diapositive 3">
            <a:extLst>
              <a:ext uri="{FF2B5EF4-FFF2-40B4-BE49-F238E27FC236}">
                <a16:creationId xmlns:a16="http://schemas.microsoft.com/office/drawing/2014/main" id="{24E1C610-8481-39B5-A714-B679EAB6CDB8}"/>
              </a:ext>
            </a:extLst>
          </p:cNvPr>
          <p:cNvSpPr>
            <a:spLocks noGrp="1"/>
          </p:cNvSpPr>
          <p:nvPr>
            <p:ph type="sldNum" sz="quarter" idx="12"/>
          </p:nvPr>
        </p:nvSpPr>
        <p:spPr/>
        <p:txBody>
          <a:bodyPr/>
          <a:lstStyle/>
          <a:p>
            <a:fld id="{862A7E01-E523-49EA-9B1D-40E6AE278A8B}" type="slidenum">
              <a:rPr lang="fr-FR" smtClean="0"/>
              <a:pPr/>
              <a:t>39</a:t>
            </a:fld>
            <a:endParaRPr lang="fr-FR" dirty="0"/>
          </a:p>
        </p:txBody>
      </p:sp>
      <p:pic>
        <p:nvPicPr>
          <p:cNvPr id="6" name="Image 5">
            <a:extLst>
              <a:ext uri="{FF2B5EF4-FFF2-40B4-BE49-F238E27FC236}">
                <a16:creationId xmlns:a16="http://schemas.microsoft.com/office/drawing/2014/main" id="{24F227AF-6AC3-9557-754B-82CBF517E9EA}"/>
              </a:ext>
            </a:extLst>
          </p:cNvPr>
          <p:cNvPicPr>
            <a:picLocks noChangeAspect="1"/>
          </p:cNvPicPr>
          <p:nvPr/>
        </p:nvPicPr>
        <p:blipFill>
          <a:blip r:embed="rId2"/>
          <a:stretch>
            <a:fillRect/>
          </a:stretch>
        </p:blipFill>
        <p:spPr>
          <a:xfrm>
            <a:off x="761619" y="1654540"/>
            <a:ext cx="5362575" cy="4114800"/>
          </a:xfrm>
          <a:prstGeom prst="rect">
            <a:avLst/>
          </a:prstGeom>
        </p:spPr>
      </p:pic>
      <p:sp>
        <p:nvSpPr>
          <p:cNvPr id="8" name="ZoneTexte 7">
            <a:extLst>
              <a:ext uri="{FF2B5EF4-FFF2-40B4-BE49-F238E27FC236}">
                <a16:creationId xmlns:a16="http://schemas.microsoft.com/office/drawing/2014/main" id="{5D88863E-4446-FB86-1AC5-20C46E99420B}"/>
              </a:ext>
            </a:extLst>
          </p:cNvPr>
          <p:cNvSpPr txBox="1"/>
          <p:nvPr/>
        </p:nvSpPr>
        <p:spPr>
          <a:xfrm>
            <a:off x="6310364" y="1659285"/>
            <a:ext cx="5204980" cy="3539430"/>
          </a:xfrm>
          <a:prstGeom prst="rect">
            <a:avLst/>
          </a:prstGeom>
          <a:noFill/>
        </p:spPr>
        <p:txBody>
          <a:bodyPr wrap="square" rtlCol="0">
            <a:spAutoFit/>
          </a:bodyPr>
          <a:lstStyle/>
          <a:p>
            <a:r>
              <a:rPr lang="fr-FR" sz="1600" b="1" i="0" dirty="0">
                <a:solidFill>
                  <a:srgbClr val="000000"/>
                </a:solidFill>
                <a:effectLst/>
              </a:rPr>
              <a:t>Ainsi les seuls graphes d'accès à internet nous permettent de déterminer la part de la population étant équipée de PC, et de sélectionner les pays les plus disposés (à priori) à accueillir l'expansion de </a:t>
            </a:r>
            <a:r>
              <a:rPr lang="fr-FR" sz="1600" b="1" i="0" dirty="0" err="1">
                <a:solidFill>
                  <a:schemeClr val="accent6">
                    <a:lumMod val="75000"/>
                  </a:schemeClr>
                </a:solidFill>
                <a:effectLst/>
              </a:rPr>
              <a:t>academy</a:t>
            </a:r>
            <a:r>
              <a:rPr lang="fr-FR" sz="1600" b="1" i="0" dirty="0">
                <a:solidFill>
                  <a:srgbClr val="000000"/>
                </a:solidFill>
                <a:effectLst/>
              </a:rPr>
              <a:t>, pour 2016.</a:t>
            </a:r>
          </a:p>
          <a:p>
            <a:endParaRPr lang="fr-FR" sz="1600" b="0" i="0" dirty="0">
              <a:solidFill>
                <a:srgbClr val="000000"/>
              </a:solidFill>
              <a:effectLst/>
            </a:endParaRPr>
          </a:p>
          <a:p>
            <a:r>
              <a:rPr lang="fr-FR" sz="1600" b="0" i="0" dirty="0">
                <a:solidFill>
                  <a:srgbClr val="000000"/>
                </a:solidFill>
                <a:effectLst/>
              </a:rPr>
              <a:t>On peut raisonnablement écarter les </a:t>
            </a:r>
            <a:r>
              <a:rPr lang="fr-FR" sz="1600" b="0" i="0" dirty="0">
                <a:solidFill>
                  <a:schemeClr val="accent2">
                    <a:lumMod val="50000"/>
                  </a:schemeClr>
                </a:solidFill>
                <a:effectLst/>
              </a:rPr>
              <a:t>iles Salomon-SLB, Djibouti-DJI et le Pakistan-PAK </a:t>
            </a:r>
            <a:r>
              <a:rPr lang="fr-FR" sz="1600" b="0" i="0" dirty="0">
                <a:solidFill>
                  <a:srgbClr val="000000"/>
                </a:solidFill>
                <a:effectLst/>
              </a:rPr>
              <a:t>(groupe </a:t>
            </a:r>
            <a:r>
              <a:rPr lang="fr-FR" sz="1600" b="0" i="0" dirty="0" err="1">
                <a:solidFill>
                  <a:srgbClr val="000000"/>
                </a:solidFill>
                <a:effectLst/>
              </a:rPr>
              <a:t>lower</a:t>
            </a:r>
            <a:r>
              <a:rPr lang="fr-FR" sz="1600" b="0" i="0" dirty="0">
                <a:solidFill>
                  <a:srgbClr val="000000"/>
                </a:solidFill>
                <a:effectLst/>
              </a:rPr>
              <a:t> middle </a:t>
            </a:r>
            <a:r>
              <a:rPr lang="fr-FR" sz="1600" b="0" i="0" dirty="0" err="1">
                <a:solidFill>
                  <a:srgbClr val="000000"/>
                </a:solidFill>
                <a:effectLst/>
              </a:rPr>
              <a:t>income</a:t>
            </a:r>
            <a:r>
              <a:rPr lang="fr-FR" sz="1600" b="0" i="0" dirty="0">
                <a:solidFill>
                  <a:srgbClr val="000000"/>
                </a:solidFill>
                <a:effectLst/>
              </a:rPr>
              <a:t>), </a:t>
            </a:r>
            <a:r>
              <a:rPr lang="fr-FR" sz="1600" b="0" i="0" dirty="0">
                <a:solidFill>
                  <a:schemeClr val="accent2">
                    <a:lumMod val="50000"/>
                  </a:schemeClr>
                </a:solidFill>
                <a:effectLst/>
              </a:rPr>
              <a:t>l'Angola-AGO</a:t>
            </a:r>
            <a:r>
              <a:rPr lang="fr-FR" sz="1600" b="0" i="0" dirty="0">
                <a:solidFill>
                  <a:srgbClr val="000000"/>
                </a:solidFill>
                <a:effectLst/>
              </a:rPr>
              <a:t> (groupe </a:t>
            </a:r>
            <a:r>
              <a:rPr lang="fr-FR" sz="1600" b="0" i="0" dirty="0" err="1">
                <a:solidFill>
                  <a:srgbClr val="000000"/>
                </a:solidFill>
                <a:effectLst/>
              </a:rPr>
              <a:t>upper</a:t>
            </a:r>
            <a:r>
              <a:rPr lang="fr-FR" sz="1600" b="0" i="0" dirty="0">
                <a:solidFill>
                  <a:srgbClr val="000000"/>
                </a:solidFill>
                <a:effectLst/>
              </a:rPr>
              <a:t> middle </a:t>
            </a:r>
            <a:r>
              <a:rPr lang="fr-FR" sz="1600" b="0" i="0" dirty="0" err="1">
                <a:solidFill>
                  <a:srgbClr val="000000"/>
                </a:solidFill>
                <a:effectLst/>
              </a:rPr>
              <a:t>income</a:t>
            </a:r>
            <a:r>
              <a:rPr lang="fr-FR" sz="1600" b="0" i="0" dirty="0">
                <a:solidFill>
                  <a:srgbClr val="000000"/>
                </a:solidFill>
                <a:effectLst/>
              </a:rPr>
              <a:t>), </a:t>
            </a:r>
            <a:r>
              <a:rPr lang="fr-FR" sz="1600" b="0" i="0" dirty="0">
                <a:solidFill>
                  <a:schemeClr val="accent2">
                    <a:lumMod val="50000"/>
                  </a:schemeClr>
                </a:solidFill>
                <a:effectLst/>
              </a:rPr>
              <a:t>la </a:t>
            </a:r>
            <a:r>
              <a:rPr lang="fr-FR" sz="1600" b="0" i="0" dirty="0" err="1">
                <a:solidFill>
                  <a:schemeClr val="accent2">
                    <a:lumMod val="50000"/>
                  </a:schemeClr>
                </a:solidFill>
                <a:effectLst/>
              </a:rPr>
              <a:t>Guiné</a:t>
            </a:r>
            <a:r>
              <a:rPr lang="fr-FR" sz="1600" b="0" i="0" dirty="0">
                <a:solidFill>
                  <a:schemeClr val="accent2">
                    <a:lumMod val="50000"/>
                  </a:schemeClr>
                </a:solidFill>
                <a:effectLst/>
              </a:rPr>
              <a:t> Equatoriale-GNQ </a:t>
            </a:r>
            <a:r>
              <a:rPr lang="fr-FR" sz="1600" b="0" i="0" dirty="0">
                <a:solidFill>
                  <a:srgbClr val="000000"/>
                </a:solidFill>
                <a:effectLst/>
              </a:rPr>
              <a:t>(groupe high </a:t>
            </a:r>
            <a:r>
              <a:rPr lang="fr-FR" sz="1600" b="0" i="0" dirty="0" err="1">
                <a:solidFill>
                  <a:srgbClr val="000000"/>
                </a:solidFill>
                <a:effectLst/>
              </a:rPr>
              <a:t>income</a:t>
            </a:r>
            <a:r>
              <a:rPr lang="fr-FR" sz="1600" b="0" i="0" dirty="0">
                <a:solidFill>
                  <a:srgbClr val="000000"/>
                </a:solidFill>
                <a:effectLst/>
              </a:rPr>
              <a:t>: </a:t>
            </a:r>
            <a:r>
              <a:rPr lang="fr-FR" sz="1600" b="0" i="0" dirty="0" err="1">
                <a:solidFill>
                  <a:srgbClr val="000000"/>
                </a:solidFill>
                <a:effectLst/>
              </a:rPr>
              <a:t>nonOECD</a:t>
            </a:r>
            <a:r>
              <a:rPr lang="fr-FR" sz="1600" b="0" i="0" dirty="0">
                <a:solidFill>
                  <a:srgbClr val="000000"/>
                </a:solidFill>
                <a:effectLst/>
              </a:rPr>
              <a:t>), tous les pays du groupe 'Low </a:t>
            </a:r>
            <a:r>
              <a:rPr lang="fr-FR" sz="1600" b="0" i="0" dirty="0" err="1">
                <a:solidFill>
                  <a:srgbClr val="000000"/>
                </a:solidFill>
                <a:effectLst/>
              </a:rPr>
              <a:t>income</a:t>
            </a:r>
            <a:r>
              <a:rPr lang="fr-FR" sz="1600" b="0" i="0" dirty="0">
                <a:solidFill>
                  <a:srgbClr val="000000"/>
                </a:solidFill>
                <a:effectLst/>
              </a:rPr>
              <a:t>': </a:t>
            </a:r>
            <a:r>
              <a:rPr lang="fr-FR" sz="1600" b="0" i="0" dirty="0" err="1">
                <a:solidFill>
                  <a:schemeClr val="accent2">
                    <a:lumMod val="50000"/>
                  </a:schemeClr>
                </a:solidFill>
                <a:effectLst/>
              </a:rPr>
              <a:t>Guinea</a:t>
            </a:r>
            <a:r>
              <a:rPr lang="fr-FR" sz="1600" b="0" i="0" dirty="0">
                <a:solidFill>
                  <a:schemeClr val="accent2">
                    <a:lumMod val="50000"/>
                  </a:schemeClr>
                </a:solidFill>
                <a:effectLst/>
              </a:rPr>
              <a:t>-Bissau-GNB, Madagascar-MDG, Chad-TCD, The </a:t>
            </a:r>
            <a:r>
              <a:rPr lang="fr-FR" sz="1600" b="0" i="0" dirty="0" err="1">
                <a:solidFill>
                  <a:schemeClr val="accent2">
                    <a:lumMod val="50000"/>
                  </a:schemeClr>
                </a:solidFill>
                <a:effectLst/>
              </a:rPr>
              <a:t>Comoros</a:t>
            </a:r>
            <a:r>
              <a:rPr lang="fr-FR" sz="1600" b="0" i="0" dirty="0">
                <a:solidFill>
                  <a:schemeClr val="accent2">
                    <a:lumMod val="50000"/>
                  </a:schemeClr>
                </a:solidFill>
                <a:effectLst/>
              </a:rPr>
              <a:t>-COM, </a:t>
            </a:r>
            <a:r>
              <a:rPr lang="fr-FR" sz="1600" b="0" i="0" dirty="0" err="1">
                <a:solidFill>
                  <a:schemeClr val="accent2">
                    <a:lumMod val="50000"/>
                  </a:schemeClr>
                </a:solidFill>
                <a:effectLst/>
              </a:rPr>
              <a:t>Guinea</a:t>
            </a:r>
            <a:r>
              <a:rPr lang="fr-FR" sz="1600" b="0" i="0" dirty="0">
                <a:solidFill>
                  <a:schemeClr val="accent2">
                    <a:lumMod val="50000"/>
                  </a:schemeClr>
                </a:solidFill>
                <a:effectLst/>
              </a:rPr>
              <a:t>-GIN, </a:t>
            </a:r>
            <a:r>
              <a:rPr lang="fr-FR" sz="1600" b="0" i="0" dirty="0" err="1">
                <a:solidFill>
                  <a:schemeClr val="accent2">
                    <a:lumMod val="50000"/>
                  </a:schemeClr>
                </a:solidFill>
                <a:effectLst/>
              </a:rPr>
              <a:t>Haiti</a:t>
            </a:r>
            <a:r>
              <a:rPr lang="fr-FR" sz="1600" b="0" i="0" dirty="0">
                <a:solidFill>
                  <a:schemeClr val="accent2">
                    <a:lumMod val="50000"/>
                  </a:schemeClr>
                </a:solidFill>
                <a:effectLst/>
              </a:rPr>
              <a:t>-HTI, Burkina Faso-BFA, </a:t>
            </a:r>
            <a:r>
              <a:rPr lang="fr-FR" sz="1600" b="0" i="0" dirty="0" err="1">
                <a:solidFill>
                  <a:schemeClr val="accent2">
                    <a:lumMod val="50000"/>
                  </a:schemeClr>
                </a:solidFill>
                <a:effectLst/>
              </a:rPr>
              <a:t>Ethiopia</a:t>
            </a:r>
            <a:r>
              <a:rPr lang="fr-FR" sz="1600" b="0" i="0" dirty="0">
                <a:solidFill>
                  <a:schemeClr val="accent2">
                    <a:lumMod val="50000"/>
                  </a:schemeClr>
                </a:solidFill>
                <a:effectLst/>
              </a:rPr>
              <a:t>-ETH, Bangladesh-BGD</a:t>
            </a:r>
            <a:r>
              <a:rPr lang="fr-FR" sz="1600" b="0" i="0" dirty="0">
                <a:solidFill>
                  <a:srgbClr val="000000"/>
                </a:solidFill>
                <a:effectLst/>
              </a:rPr>
              <a:t> et par contre on garde tous les pays du groupe 'High </a:t>
            </a:r>
            <a:r>
              <a:rPr lang="fr-FR" sz="1600" b="0" i="0" dirty="0" err="1">
                <a:solidFill>
                  <a:srgbClr val="000000"/>
                </a:solidFill>
                <a:effectLst/>
              </a:rPr>
              <a:t>income</a:t>
            </a:r>
            <a:r>
              <a:rPr lang="fr-FR" sz="1600" b="0" i="0" dirty="0">
                <a:solidFill>
                  <a:srgbClr val="000000"/>
                </a:solidFill>
                <a:effectLst/>
              </a:rPr>
              <a:t>: OECD'.</a:t>
            </a:r>
            <a:endParaRPr lang="fr-FR" sz="1600" dirty="0"/>
          </a:p>
        </p:txBody>
      </p:sp>
    </p:spTree>
    <p:extLst>
      <p:ext uri="{BB962C8B-B14F-4D97-AF65-F5344CB8AC3E}">
        <p14:creationId xmlns:p14="http://schemas.microsoft.com/office/powerpoint/2010/main" val="1167868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7BB4A-4D1E-DAD6-A381-E7E9191DD1B2}"/>
              </a:ext>
            </a:extLst>
          </p:cNvPr>
          <p:cNvSpPr>
            <a:spLocks noGrp="1"/>
          </p:cNvSpPr>
          <p:nvPr>
            <p:ph type="title"/>
          </p:nvPr>
        </p:nvSpPr>
        <p:spPr>
          <a:xfrm>
            <a:off x="657224" y="582804"/>
            <a:ext cx="10772775" cy="735466"/>
          </a:xfrm>
        </p:spPr>
        <p:txBody>
          <a:bodyPr>
            <a:normAutofit/>
          </a:bodyPr>
          <a:lstStyle/>
          <a:p>
            <a:r>
              <a:rPr lang="fr-FR" sz="4800" b="1" dirty="0"/>
              <a:t>Les fichiers disponibles</a:t>
            </a:r>
          </a:p>
        </p:txBody>
      </p:sp>
      <p:sp>
        <p:nvSpPr>
          <p:cNvPr id="3" name="Espace réservé du contenu 2">
            <a:extLst>
              <a:ext uri="{FF2B5EF4-FFF2-40B4-BE49-F238E27FC236}">
                <a16:creationId xmlns:a16="http://schemas.microsoft.com/office/drawing/2014/main" id="{9AF27BE9-0DB4-4314-C340-EC6A736B3D96}"/>
              </a:ext>
            </a:extLst>
          </p:cNvPr>
          <p:cNvSpPr>
            <a:spLocks noGrp="1"/>
          </p:cNvSpPr>
          <p:nvPr>
            <p:ph idx="1"/>
          </p:nvPr>
        </p:nvSpPr>
        <p:spPr>
          <a:xfrm>
            <a:off x="676656" y="1416818"/>
            <a:ext cx="10753725" cy="4692580"/>
          </a:xfrm>
        </p:spPr>
        <p:txBody>
          <a:bodyPr>
            <a:noAutofit/>
          </a:bodyPr>
          <a:lstStyle/>
          <a:p>
            <a:r>
              <a:rPr lang="fr-FR" sz="1500" dirty="0"/>
              <a:t>Ils sont au nombre de cinq, au format csv :</a:t>
            </a:r>
          </a:p>
          <a:p>
            <a:r>
              <a:rPr lang="fr-FR" sz="1500" b="1" dirty="0" err="1">
                <a:solidFill>
                  <a:schemeClr val="accent1">
                    <a:lumMod val="50000"/>
                  </a:schemeClr>
                </a:solidFill>
              </a:rPr>
              <a:t>EdStatsCountry</a:t>
            </a:r>
            <a:r>
              <a:rPr lang="fr-FR" sz="1500" dirty="0"/>
              <a:t> : présente 241 lignes: une par ‘pays’ (en fait certaines concernent des régions)</a:t>
            </a:r>
          </a:p>
          <a:p>
            <a:pPr lvl="7"/>
            <a:r>
              <a:rPr lang="en-US" sz="1500" dirty="0" err="1"/>
              <a:t>Fournit</a:t>
            </a:r>
            <a:r>
              <a:rPr lang="en-US" sz="1500" dirty="0"/>
              <a:t> </a:t>
            </a:r>
            <a:r>
              <a:rPr lang="en-US" sz="1500" dirty="0" err="1"/>
              <a:t>quelques</a:t>
            </a:r>
            <a:r>
              <a:rPr lang="en-US" sz="1500" dirty="0"/>
              <a:t> </a:t>
            </a:r>
            <a:r>
              <a:rPr lang="en-US" sz="1500" dirty="0" err="1"/>
              <a:t>informations</a:t>
            </a:r>
            <a:r>
              <a:rPr lang="en-US" sz="1500" dirty="0"/>
              <a:t> </a:t>
            </a:r>
            <a:r>
              <a:rPr lang="en-US" sz="1500" dirty="0" err="1"/>
              <a:t>générales</a:t>
            </a:r>
            <a:r>
              <a:rPr lang="en-US" sz="1500" dirty="0"/>
              <a:t> sur les pays et les </a:t>
            </a:r>
            <a:r>
              <a:rPr lang="en-US" sz="1500" dirty="0" err="1"/>
              <a:t>données</a:t>
            </a:r>
            <a:r>
              <a:rPr lang="en-US" sz="1500" dirty="0"/>
              <a:t> </a:t>
            </a:r>
            <a:r>
              <a:rPr lang="en-US" sz="1500" dirty="0" err="1"/>
              <a:t>présentées</a:t>
            </a:r>
            <a:endParaRPr lang="en-US" sz="1500" dirty="0"/>
          </a:p>
          <a:p>
            <a:pPr lvl="7"/>
            <a:r>
              <a:rPr lang="en-US" sz="1500" dirty="0"/>
              <a:t>Et deux champs qui </a:t>
            </a:r>
            <a:r>
              <a:rPr lang="en-US" sz="1500" dirty="0" err="1"/>
              <a:t>permettent</a:t>
            </a:r>
            <a:r>
              <a:rPr lang="en-US" sz="1500" dirty="0"/>
              <a:t> de </a:t>
            </a:r>
            <a:r>
              <a:rPr lang="en-US" sz="1500" dirty="0" err="1"/>
              <a:t>regrouper</a:t>
            </a:r>
            <a:r>
              <a:rPr lang="en-US" sz="1500" dirty="0"/>
              <a:t> les pays : ‘</a:t>
            </a:r>
            <a:r>
              <a:rPr lang="en-US" sz="1500" u="sng" dirty="0"/>
              <a:t>Region</a:t>
            </a:r>
            <a:r>
              <a:rPr lang="en-US" sz="1500" dirty="0"/>
              <a:t>’ (</a:t>
            </a:r>
            <a:r>
              <a:rPr lang="en-US" sz="1500" dirty="0" err="1"/>
              <a:t>géographique</a:t>
            </a:r>
            <a:r>
              <a:rPr lang="en-US" sz="1500" dirty="0"/>
              <a:t>) et ‘</a:t>
            </a:r>
            <a:r>
              <a:rPr lang="en-US" sz="1500" u="sng" dirty="0"/>
              <a:t>Income Group</a:t>
            </a:r>
            <a:r>
              <a:rPr lang="en-US" sz="1500" dirty="0"/>
              <a:t>’ (</a:t>
            </a:r>
            <a:r>
              <a:rPr lang="en-US" sz="1500" dirty="0" err="1"/>
              <a:t>économique</a:t>
            </a:r>
            <a:r>
              <a:rPr lang="en-US" sz="1500" dirty="0"/>
              <a:t>).</a:t>
            </a:r>
            <a:endParaRPr lang="fr-FR" sz="1500" dirty="0"/>
          </a:p>
          <a:p>
            <a:r>
              <a:rPr lang="fr-FR" sz="1500" b="1" dirty="0" err="1">
                <a:solidFill>
                  <a:schemeClr val="accent1">
                    <a:lumMod val="50000"/>
                  </a:schemeClr>
                </a:solidFill>
              </a:rPr>
              <a:t>EdStatsCountry-Series</a:t>
            </a:r>
            <a:r>
              <a:rPr lang="fr-FR" sz="1500" dirty="0"/>
              <a:t> : seulement trois champs (</a:t>
            </a:r>
            <a:r>
              <a:rPr lang="fr-FR" sz="1500" dirty="0" err="1"/>
              <a:t>CountryCode</a:t>
            </a:r>
            <a:r>
              <a:rPr lang="fr-FR" sz="1500" dirty="0"/>
              <a:t>, </a:t>
            </a:r>
            <a:r>
              <a:rPr lang="fr-FR" sz="1500" dirty="0" err="1"/>
              <a:t>SeriesCode</a:t>
            </a:r>
            <a:r>
              <a:rPr lang="fr-FR" sz="1500" dirty="0"/>
              <a:t>, DESCRIPTION) et 613 lignes (très peu en regard des 4000 		  indicateurs annoncés). </a:t>
            </a:r>
            <a:r>
              <a:rPr lang="fr-FR" sz="1500" b="1" dirty="0"/>
              <a:t>Le terme ‘</a:t>
            </a:r>
            <a:r>
              <a:rPr lang="fr-FR" sz="1500" b="1" dirty="0" err="1"/>
              <a:t>Series</a:t>
            </a:r>
            <a:r>
              <a:rPr lang="fr-FR" sz="1500" b="1" dirty="0"/>
              <a:t>’ désigne un indicateur</a:t>
            </a:r>
            <a:r>
              <a:rPr lang="fr-FR" sz="1500" dirty="0"/>
              <a:t>.</a:t>
            </a:r>
          </a:p>
          <a:p>
            <a:pPr marL="1571400" lvl="8" indent="0">
              <a:buNone/>
            </a:pPr>
            <a:r>
              <a:rPr lang="fr-FR" sz="1500" dirty="0"/>
              <a:t>	‘DESCRIPTION’ ne donne qu’une brève information, sur l’origine de l’indicateur le plus souvent, porte mal son nom.</a:t>
            </a:r>
          </a:p>
          <a:p>
            <a:r>
              <a:rPr lang="fr-FR" sz="1500" b="1" dirty="0" err="1">
                <a:solidFill>
                  <a:schemeClr val="accent1">
                    <a:lumMod val="50000"/>
                  </a:schemeClr>
                </a:solidFill>
              </a:rPr>
              <a:t>EdStatsData</a:t>
            </a:r>
            <a:r>
              <a:rPr lang="fr-FR" sz="1500" dirty="0"/>
              <a:t> : C’est </a:t>
            </a:r>
            <a:r>
              <a:rPr lang="fr-FR" sz="1500" b="1" dirty="0"/>
              <a:t>le gros fichier qui contient tous les chiffres</a:t>
            </a:r>
            <a:r>
              <a:rPr lang="fr-FR" sz="1500" dirty="0"/>
              <a:t> sur lesquels on pourra s’appuyer (ou pas), qui contient exactement une ligne 		par ‘pays’ (ou région) et par indicateur, même quand aucun chiffre n’est donné pour le couple.</a:t>
            </a:r>
          </a:p>
          <a:p>
            <a:pPr lvl="4"/>
            <a:r>
              <a:rPr lang="fr-FR" sz="1500" i="0" dirty="0"/>
              <a:t>Ses colonnes sont :</a:t>
            </a:r>
            <a:r>
              <a:rPr lang="fr-FR" sz="1500" dirty="0"/>
              <a:t> ‘</a:t>
            </a:r>
            <a:r>
              <a:rPr lang="en-US" sz="1500" dirty="0"/>
              <a:t>Country Name’, ‘Country Code’, ‘Indicator Name’, ‘Indicator Code’, ‘1970’, ‘1971’, …. , ‘2017’, ‘2020’, ‘2025’, … de 5 </a:t>
            </a:r>
            <a:r>
              <a:rPr lang="en-US" sz="1500" dirty="0" err="1"/>
              <a:t>en</a:t>
            </a:r>
            <a:r>
              <a:rPr lang="en-US" sz="1500" dirty="0"/>
              <a:t> 5 </a:t>
            </a:r>
            <a:r>
              <a:rPr lang="en-US" sz="1500" dirty="0" err="1"/>
              <a:t>jusqu’à</a:t>
            </a:r>
            <a:r>
              <a:rPr lang="en-US" sz="1500" dirty="0"/>
              <a:t> ‘2100’. ‘Indicator Code’ </a:t>
            </a:r>
            <a:r>
              <a:rPr lang="en-US" sz="1500" dirty="0" err="1"/>
              <a:t>désigne</a:t>
            </a:r>
            <a:r>
              <a:rPr lang="en-US" sz="1500" dirty="0"/>
              <a:t> </a:t>
            </a:r>
            <a:r>
              <a:rPr lang="en-US" sz="1500" dirty="0" err="1"/>
              <a:t>ici</a:t>
            </a:r>
            <a:r>
              <a:rPr lang="en-US" sz="1500" dirty="0"/>
              <a:t> </a:t>
            </a:r>
            <a:r>
              <a:rPr lang="en-US" sz="1500" dirty="0" err="1"/>
              <a:t>ce</a:t>
            </a:r>
            <a:r>
              <a:rPr lang="en-US" sz="1500" dirty="0"/>
              <a:t> qui </a:t>
            </a:r>
            <a:r>
              <a:rPr lang="en-US" sz="1500" dirty="0" err="1"/>
              <a:t>est</a:t>
            </a:r>
            <a:r>
              <a:rPr lang="en-US" sz="1500" dirty="0"/>
              <a:t> </a:t>
            </a:r>
            <a:r>
              <a:rPr lang="en-US" sz="1500" dirty="0" err="1"/>
              <a:t>nommé</a:t>
            </a:r>
            <a:r>
              <a:rPr lang="en-US" sz="1500" dirty="0"/>
              <a:t> ‘Series Code’ dans les </a:t>
            </a:r>
            <a:r>
              <a:rPr lang="en-US" sz="1500" dirty="0" err="1"/>
              <a:t>autres</a:t>
            </a:r>
            <a:r>
              <a:rPr lang="en-US" sz="1500" dirty="0"/>
              <a:t> </a:t>
            </a:r>
            <a:r>
              <a:rPr lang="en-US" sz="1500" dirty="0" err="1"/>
              <a:t>fichiers</a:t>
            </a:r>
            <a:r>
              <a:rPr lang="en-US" sz="1500" dirty="0"/>
              <a:t>.</a:t>
            </a:r>
            <a:endParaRPr lang="fr-FR" sz="1500" dirty="0"/>
          </a:p>
          <a:p>
            <a:r>
              <a:rPr lang="fr-FR" sz="1500" b="1" dirty="0" err="1">
                <a:solidFill>
                  <a:schemeClr val="accent1">
                    <a:lumMod val="50000"/>
                  </a:schemeClr>
                </a:solidFill>
              </a:rPr>
              <a:t>EdStatsFootNote</a:t>
            </a:r>
            <a:r>
              <a:rPr lang="fr-FR" sz="1500" dirty="0"/>
              <a:t> : quatre champs (</a:t>
            </a:r>
            <a:r>
              <a:rPr lang="fr-FR" sz="1500" dirty="0" err="1"/>
              <a:t>CountryCode</a:t>
            </a:r>
            <a:r>
              <a:rPr lang="fr-FR" sz="1500" dirty="0"/>
              <a:t>, </a:t>
            </a:r>
            <a:r>
              <a:rPr lang="fr-FR" sz="1500" dirty="0" err="1"/>
              <a:t>SeriesCode</a:t>
            </a:r>
            <a:r>
              <a:rPr lang="fr-FR" sz="1500" dirty="0"/>
              <a:t>, </a:t>
            </a:r>
            <a:r>
              <a:rPr lang="fr-FR" sz="1500" dirty="0" err="1"/>
              <a:t>Year</a:t>
            </a:r>
            <a:r>
              <a:rPr lang="fr-FR" sz="1500" dirty="0"/>
              <a:t>, DESCRIPTION) et 643 650 lignes. De nouveau DESCRIPTION ne donne 		qu’une brève information, sur l’origine de l’indicateur le plus souvent. Peut servir si on veut s’assurer de la date de 		production de données.</a:t>
            </a:r>
          </a:p>
          <a:p>
            <a:r>
              <a:rPr lang="fr-FR" sz="1500" b="1" dirty="0" err="1">
                <a:solidFill>
                  <a:schemeClr val="accent1">
                    <a:lumMod val="50000"/>
                  </a:schemeClr>
                </a:solidFill>
              </a:rPr>
              <a:t>EdStatsSeries</a:t>
            </a:r>
            <a:r>
              <a:rPr lang="fr-FR" sz="1500" dirty="0"/>
              <a:t> : 3665 lignes (en omettant les blanches) qui décrivent en détail les indicateurs; Les premiers champs sont </a:t>
            </a:r>
            <a:r>
              <a:rPr lang="en-US" sz="1500" dirty="0"/>
              <a:t>"Series Code", 		"Topic", "Indicator Name", "Short definition", "Long definition“.</a:t>
            </a:r>
            <a:endParaRPr lang="fr-FR" sz="1500" dirty="0"/>
          </a:p>
        </p:txBody>
      </p:sp>
      <p:sp>
        <p:nvSpPr>
          <p:cNvPr id="5" name="Espace réservé du numéro de diapositive 4">
            <a:extLst>
              <a:ext uri="{FF2B5EF4-FFF2-40B4-BE49-F238E27FC236}">
                <a16:creationId xmlns:a16="http://schemas.microsoft.com/office/drawing/2014/main" id="{26377C1E-9647-59F9-D2D2-D7F9872BEB3E}"/>
              </a:ext>
            </a:extLst>
          </p:cNvPr>
          <p:cNvSpPr>
            <a:spLocks noGrp="1"/>
          </p:cNvSpPr>
          <p:nvPr>
            <p:ph type="sldNum" sz="quarter" idx="12"/>
          </p:nvPr>
        </p:nvSpPr>
        <p:spPr>
          <a:xfrm>
            <a:off x="8763926" y="5876413"/>
            <a:ext cx="2892162" cy="685162"/>
          </a:xfrm>
        </p:spPr>
        <p:txBody>
          <a:bodyPr/>
          <a:lstStyle/>
          <a:p>
            <a:fld id="{862A7E01-E523-49EA-9B1D-40E6AE278A8B}" type="slidenum">
              <a:rPr lang="fr-FR" sz="3200" smtClean="0">
                <a:solidFill>
                  <a:schemeClr val="tx1">
                    <a:alpha val="25000"/>
                  </a:schemeClr>
                </a:solidFill>
              </a:rPr>
              <a:t>4</a:t>
            </a:fld>
            <a:endParaRPr lang="fr-FR" sz="3200" dirty="0">
              <a:solidFill>
                <a:schemeClr val="tx1">
                  <a:alpha val="25000"/>
                </a:schemeClr>
              </a:solidFill>
            </a:endParaRPr>
          </a:p>
        </p:txBody>
      </p:sp>
    </p:spTree>
    <p:extLst>
      <p:ext uri="{BB962C8B-B14F-4D97-AF65-F5344CB8AC3E}">
        <p14:creationId xmlns:p14="http://schemas.microsoft.com/office/powerpoint/2010/main" val="1732120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317D827-E1C5-38CB-62B6-C95E7A4FAAF1}"/>
              </a:ext>
            </a:extLst>
          </p:cNvPr>
          <p:cNvSpPr>
            <a:spLocks noGrp="1"/>
          </p:cNvSpPr>
          <p:nvPr>
            <p:ph idx="1"/>
          </p:nvPr>
        </p:nvSpPr>
        <p:spPr>
          <a:xfrm>
            <a:off x="676656" y="1879042"/>
            <a:ext cx="10753725" cy="4240404"/>
          </a:xfrm>
        </p:spPr>
        <p:txBody>
          <a:bodyPr>
            <a:normAutofit/>
          </a:bodyPr>
          <a:lstStyle/>
          <a:p>
            <a:pPr algn="l"/>
            <a:r>
              <a:rPr lang="en-US" sz="1800" i="0" dirty="0">
                <a:solidFill>
                  <a:srgbClr val="000000"/>
                </a:solidFill>
                <a:effectLst/>
              </a:rPr>
              <a:t>Nous </a:t>
            </a:r>
            <a:r>
              <a:rPr lang="en-US" sz="1800" i="0" dirty="0" err="1">
                <a:solidFill>
                  <a:srgbClr val="000000"/>
                </a:solidFill>
                <a:effectLst/>
              </a:rPr>
              <a:t>allons</a:t>
            </a:r>
            <a:r>
              <a:rPr lang="en-US" sz="1800" i="0" dirty="0">
                <a:solidFill>
                  <a:srgbClr val="000000"/>
                </a:solidFill>
                <a:effectLst/>
              </a:rPr>
              <a:t> </a:t>
            </a:r>
            <a:r>
              <a:rPr lang="en-US" sz="1800" i="0" dirty="0" err="1">
                <a:solidFill>
                  <a:srgbClr val="000000"/>
                </a:solidFill>
                <a:effectLst/>
              </a:rPr>
              <a:t>maintenant</a:t>
            </a:r>
            <a:r>
              <a:rPr lang="en-US" sz="1800" i="0" dirty="0">
                <a:solidFill>
                  <a:srgbClr val="000000"/>
                </a:solidFill>
                <a:effectLst/>
              </a:rPr>
              <a:t> nous </a:t>
            </a:r>
            <a:r>
              <a:rPr lang="en-US" sz="1800" i="0" dirty="0" err="1">
                <a:solidFill>
                  <a:srgbClr val="000000"/>
                </a:solidFill>
                <a:effectLst/>
              </a:rPr>
              <a:t>intéresser</a:t>
            </a:r>
            <a:r>
              <a:rPr lang="en-US" sz="1800" i="0" dirty="0">
                <a:solidFill>
                  <a:srgbClr val="000000"/>
                </a:solidFill>
                <a:effectLst/>
              </a:rPr>
              <a:t> au </a:t>
            </a:r>
            <a:r>
              <a:rPr lang="en-US" sz="1800" i="0" dirty="0" err="1">
                <a:solidFill>
                  <a:srgbClr val="000000"/>
                </a:solidFill>
                <a:effectLst/>
              </a:rPr>
              <a:t>niveau</a:t>
            </a:r>
            <a:r>
              <a:rPr lang="en-US" sz="1800" i="0" dirty="0">
                <a:solidFill>
                  <a:srgbClr val="000000"/>
                </a:solidFill>
                <a:effectLst/>
              </a:rPr>
              <a:t> </a:t>
            </a:r>
            <a:r>
              <a:rPr lang="en-US" sz="1800" i="0" dirty="0" err="1">
                <a:solidFill>
                  <a:srgbClr val="000000"/>
                </a:solidFill>
                <a:effectLst/>
              </a:rPr>
              <a:t>scolaire</a:t>
            </a:r>
            <a:r>
              <a:rPr lang="en-US" sz="1800" i="0" dirty="0">
                <a:solidFill>
                  <a:srgbClr val="000000"/>
                </a:solidFill>
                <a:effectLst/>
              </a:rPr>
              <a:t> </a:t>
            </a:r>
            <a:r>
              <a:rPr lang="en-US" sz="1800" i="0" dirty="0" err="1">
                <a:solidFill>
                  <a:srgbClr val="000000"/>
                </a:solidFill>
                <a:effectLst/>
              </a:rPr>
              <a:t>moyen</a:t>
            </a:r>
            <a:r>
              <a:rPr lang="en-US" sz="1800" i="0" dirty="0">
                <a:solidFill>
                  <a:srgbClr val="000000"/>
                </a:solidFill>
                <a:effectLst/>
              </a:rPr>
              <a:t> </a:t>
            </a:r>
            <a:r>
              <a:rPr lang="en-US" sz="1800" i="0" dirty="0" err="1">
                <a:solidFill>
                  <a:srgbClr val="000000"/>
                </a:solidFill>
                <a:effectLst/>
              </a:rPr>
              <a:t>prévisionel</a:t>
            </a:r>
            <a:r>
              <a:rPr lang="en-US" sz="1800" i="0" dirty="0">
                <a:solidFill>
                  <a:srgbClr val="000000"/>
                </a:solidFill>
                <a:effectLst/>
              </a:rPr>
              <a:t> des pays</a:t>
            </a:r>
            <a:r>
              <a:rPr lang="en-US" sz="1800" b="0" i="0" dirty="0">
                <a:solidFill>
                  <a:srgbClr val="000000"/>
                </a:solidFill>
                <a:effectLst/>
              </a:rPr>
              <a:t>, pour la tranche 15-19; Ceci à </a:t>
            </a:r>
            <a:r>
              <a:rPr lang="en-US" sz="1800" b="0" i="0" dirty="0" err="1">
                <a:solidFill>
                  <a:srgbClr val="000000"/>
                </a:solidFill>
                <a:effectLst/>
              </a:rPr>
              <a:t>l'aides</a:t>
            </a:r>
            <a:r>
              <a:rPr lang="en-US" sz="1800" b="0" i="0" dirty="0">
                <a:solidFill>
                  <a:srgbClr val="000000"/>
                </a:solidFill>
                <a:effectLst/>
              </a:rPr>
              <a:t> des </a:t>
            </a:r>
            <a:r>
              <a:rPr lang="en-US" sz="1800" b="0" i="0" dirty="0" err="1">
                <a:solidFill>
                  <a:srgbClr val="000000"/>
                </a:solidFill>
                <a:effectLst/>
              </a:rPr>
              <a:t>indicateurs</a:t>
            </a:r>
            <a:r>
              <a:rPr lang="en-US" sz="1800" b="0" i="0" dirty="0">
                <a:solidFill>
                  <a:srgbClr val="000000"/>
                </a:solidFill>
                <a:effectLst/>
              </a:rPr>
              <a:t> </a:t>
            </a:r>
            <a:r>
              <a:rPr lang="en-US" sz="1800" b="0" i="0" dirty="0" err="1">
                <a:solidFill>
                  <a:srgbClr val="000000"/>
                </a:solidFill>
                <a:effectLst/>
              </a:rPr>
              <a:t>suivants</a:t>
            </a:r>
            <a:r>
              <a:rPr lang="en-US" sz="1800" b="0" i="0" dirty="0">
                <a:solidFill>
                  <a:srgbClr val="000000"/>
                </a:solidFill>
                <a:effectLst/>
              </a:rPr>
              <a:t>:</a:t>
            </a:r>
          </a:p>
          <a:p>
            <a:pPr algn="l"/>
            <a:r>
              <a:rPr lang="en-US" sz="1800" b="0" i="0" dirty="0">
                <a:solidFill>
                  <a:srgbClr val="000000"/>
                </a:solidFill>
                <a:effectLst/>
              </a:rPr>
              <a:t>-&gt;PRJ.ATT.1519.2.MF : Projection: Percentage of the population age 15-19 by highest level of educational attainment. </a:t>
            </a:r>
            <a:r>
              <a:rPr lang="en-US" sz="1800" b="1" i="0" dirty="0">
                <a:solidFill>
                  <a:srgbClr val="000000"/>
                </a:solidFill>
                <a:effectLst/>
              </a:rPr>
              <a:t>Lower Secondary. Total</a:t>
            </a:r>
          </a:p>
          <a:p>
            <a:pPr algn="l"/>
            <a:r>
              <a:rPr lang="en-US" sz="1800" b="0" i="0" dirty="0">
                <a:solidFill>
                  <a:srgbClr val="000000"/>
                </a:solidFill>
                <a:effectLst/>
              </a:rPr>
              <a:t>-&gt;PRJ.ATT.1519.3.MF : Projection: Percentage of the population age 15-19 by highest level of educational attainment. </a:t>
            </a:r>
            <a:r>
              <a:rPr lang="en-US" sz="1800" b="1" i="0" dirty="0">
                <a:solidFill>
                  <a:srgbClr val="000000"/>
                </a:solidFill>
                <a:effectLst/>
              </a:rPr>
              <a:t>Upper Secondary. Total</a:t>
            </a:r>
          </a:p>
          <a:p>
            <a:pPr algn="l"/>
            <a:r>
              <a:rPr lang="en-US" sz="1800" b="0" i="0" dirty="0">
                <a:solidFill>
                  <a:srgbClr val="000000"/>
                </a:solidFill>
                <a:effectLst/>
              </a:rPr>
              <a:t>-&gt;PRJ.ATT.1519.4.MF : Projection: Percentage of the population age 15-19 by highest level of educational attainment. </a:t>
            </a:r>
            <a:r>
              <a:rPr lang="en-US" sz="1800" b="1" i="0" dirty="0">
                <a:solidFill>
                  <a:srgbClr val="000000"/>
                </a:solidFill>
                <a:effectLst/>
              </a:rPr>
              <a:t>Post Secondary. Total</a:t>
            </a:r>
            <a:endParaRPr lang="en-US" sz="1800" b="0" i="0" dirty="0">
              <a:solidFill>
                <a:srgbClr val="000000"/>
              </a:solidFill>
              <a:effectLst/>
            </a:endParaRPr>
          </a:p>
          <a:p>
            <a:r>
              <a:rPr lang="fr-FR" sz="1800" b="0" i="0" dirty="0">
                <a:solidFill>
                  <a:srgbClr val="000000"/>
                </a:solidFill>
                <a:effectLst/>
              </a:rPr>
              <a:t>Ceci pour les années 2025 et 2030.</a:t>
            </a:r>
          </a:p>
          <a:p>
            <a:r>
              <a:rPr lang="fr-FR" sz="1800" dirty="0"/>
              <a:t>Tous les indicateurs en projection ont un code qui commence par ‘PRJ’, il y en a 308. </a:t>
            </a:r>
            <a:r>
              <a:rPr lang="fr-FR" sz="1800" b="0" i="0" dirty="0">
                <a:solidFill>
                  <a:srgbClr val="000000"/>
                </a:solidFill>
                <a:effectLst/>
              </a:rPr>
              <a:t>Ils ont tous des valeurs à partir de 2010, et tous les 5 ans ensuite. On peut en déduire qu'ils ont été évalués entre 2005 et 2009. On pourra donc utiliser des données réelles obtenues à partir de 2010, pour les mêmes mesures quand elles existent, pour vérifier à posteriori la pertinence des projections, et ainsi décider s'il est intéressant de les considérer ou non.</a:t>
            </a:r>
          </a:p>
        </p:txBody>
      </p:sp>
      <p:sp>
        <p:nvSpPr>
          <p:cNvPr id="4" name="Espace réservé du numéro de diapositive 3">
            <a:extLst>
              <a:ext uri="{FF2B5EF4-FFF2-40B4-BE49-F238E27FC236}">
                <a16:creationId xmlns:a16="http://schemas.microsoft.com/office/drawing/2014/main" id="{D8236B5C-A927-0BA3-8641-7BA1A28D5142}"/>
              </a:ext>
            </a:extLst>
          </p:cNvPr>
          <p:cNvSpPr>
            <a:spLocks noGrp="1"/>
          </p:cNvSpPr>
          <p:nvPr>
            <p:ph type="sldNum" sz="quarter" idx="12"/>
          </p:nvPr>
        </p:nvSpPr>
        <p:spPr/>
        <p:txBody>
          <a:bodyPr/>
          <a:lstStyle/>
          <a:p>
            <a:fld id="{862A7E01-E523-49EA-9B1D-40E6AE278A8B}" type="slidenum">
              <a:rPr lang="fr-FR" smtClean="0"/>
              <a:pPr/>
              <a:t>40</a:t>
            </a:fld>
            <a:endParaRPr lang="fr-FR" dirty="0"/>
          </a:p>
        </p:txBody>
      </p:sp>
      <p:sp>
        <p:nvSpPr>
          <p:cNvPr id="5" name="Titre 1">
            <a:extLst>
              <a:ext uri="{FF2B5EF4-FFF2-40B4-BE49-F238E27FC236}">
                <a16:creationId xmlns:a16="http://schemas.microsoft.com/office/drawing/2014/main" id="{A144162C-60CF-B593-6DBB-128207CC3755}"/>
              </a:ext>
            </a:extLst>
          </p:cNvPr>
          <p:cNvSpPr>
            <a:spLocks noGrp="1"/>
          </p:cNvSpPr>
          <p:nvPr>
            <p:ph type="title"/>
          </p:nvPr>
        </p:nvSpPr>
        <p:spPr>
          <a:xfrm>
            <a:off x="657606" y="598080"/>
            <a:ext cx="10772775" cy="1413600"/>
          </a:xfrm>
        </p:spPr>
        <p:txBody>
          <a:bodyPr>
            <a:normAutofit/>
          </a:bodyPr>
          <a:lstStyle/>
          <a:p>
            <a:r>
              <a:rPr lang="fr-FR" sz="4800" b="1" dirty="0"/>
              <a:t>Phase 3 – le niveau scolaire prévisible</a:t>
            </a:r>
          </a:p>
        </p:txBody>
      </p:sp>
    </p:spTree>
    <p:extLst>
      <p:ext uri="{BB962C8B-B14F-4D97-AF65-F5344CB8AC3E}">
        <p14:creationId xmlns:p14="http://schemas.microsoft.com/office/powerpoint/2010/main" val="2493503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ED62F52-EA7F-DFC4-677B-C8C4F4406F04}"/>
              </a:ext>
            </a:extLst>
          </p:cNvPr>
          <p:cNvPicPr>
            <a:picLocks noGrp="1" noChangeAspect="1"/>
          </p:cNvPicPr>
          <p:nvPr>
            <p:ph idx="1"/>
          </p:nvPr>
        </p:nvPicPr>
        <p:blipFill>
          <a:blip r:embed="rId2"/>
          <a:stretch>
            <a:fillRect/>
          </a:stretch>
        </p:blipFill>
        <p:spPr>
          <a:xfrm>
            <a:off x="676275" y="1341786"/>
            <a:ext cx="10753725" cy="4099816"/>
          </a:xfrm>
          <a:prstGeom prst="rect">
            <a:avLst/>
          </a:prstGeom>
        </p:spPr>
      </p:pic>
      <p:sp>
        <p:nvSpPr>
          <p:cNvPr id="4" name="Espace réservé du numéro de diapositive 3">
            <a:extLst>
              <a:ext uri="{FF2B5EF4-FFF2-40B4-BE49-F238E27FC236}">
                <a16:creationId xmlns:a16="http://schemas.microsoft.com/office/drawing/2014/main" id="{F2F4C57F-F817-B7C6-7162-089837AF018A}"/>
              </a:ext>
            </a:extLst>
          </p:cNvPr>
          <p:cNvSpPr>
            <a:spLocks noGrp="1"/>
          </p:cNvSpPr>
          <p:nvPr>
            <p:ph type="sldNum" sz="quarter" idx="12"/>
          </p:nvPr>
        </p:nvSpPr>
        <p:spPr/>
        <p:txBody>
          <a:bodyPr/>
          <a:lstStyle/>
          <a:p>
            <a:fld id="{862A7E01-E523-49EA-9B1D-40E6AE278A8B}" type="slidenum">
              <a:rPr lang="fr-FR" smtClean="0"/>
              <a:pPr/>
              <a:t>41</a:t>
            </a:fld>
            <a:endParaRPr lang="fr-FR" dirty="0"/>
          </a:p>
        </p:txBody>
      </p:sp>
    </p:spTree>
    <p:extLst>
      <p:ext uri="{BB962C8B-B14F-4D97-AF65-F5344CB8AC3E}">
        <p14:creationId xmlns:p14="http://schemas.microsoft.com/office/powerpoint/2010/main" val="3283249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4BB1CFD-E409-7A14-FF2C-51499D19B78F}"/>
              </a:ext>
            </a:extLst>
          </p:cNvPr>
          <p:cNvPicPr>
            <a:picLocks noGrp="1" noChangeAspect="1"/>
          </p:cNvPicPr>
          <p:nvPr>
            <p:ph idx="1"/>
          </p:nvPr>
        </p:nvPicPr>
        <p:blipFill>
          <a:blip r:embed="rId2"/>
          <a:stretch>
            <a:fillRect/>
          </a:stretch>
        </p:blipFill>
        <p:spPr>
          <a:xfrm>
            <a:off x="676275" y="1360836"/>
            <a:ext cx="10753725" cy="4099816"/>
          </a:xfrm>
          <a:prstGeom prst="rect">
            <a:avLst/>
          </a:prstGeom>
        </p:spPr>
      </p:pic>
      <p:sp>
        <p:nvSpPr>
          <p:cNvPr id="4" name="Espace réservé du numéro de diapositive 3">
            <a:extLst>
              <a:ext uri="{FF2B5EF4-FFF2-40B4-BE49-F238E27FC236}">
                <a16:creationId xmlns:a16="http://schemas.microsoft.com/office/drawing/2014/main" id="{5D6843A5-2A8A-751B-4ADE-79D4FD624BD3}"/>
              </a:ext>
            </a:extLst>
          </p:cNvPr>
          <p:cNvSpPr>
            <a:spLocks noGrp="1"/>
          </p:cNvSpPr>
          <p:nvPr>
            <p:ph type="sldNum" sz="quarter" idx="12"/>
          </p:nvPr>
        </p:nvSpPr>
        <p:spPr/>
        <p:txBody>
          <a:bodyPr/>
          <a:lstStyle/>
          <a:p>
            <a:fld id="{862A7E01-E523-49EA-9B1D-40E6AE278A8B}" type="slidenum">
              <a:rPr lang="fr-FR" smtClean="0"/>
              <a:pPr/>
              <a:t>42</a:t>
            </a:fld>
            <a:endParaRPr lang="fr-FR" dirty="0"/>
          </a:p>
        </p:txBody>
      </p:sp>
    </p:spTree>
    <p:extLst>
      <p:ext uri="{BB962C8B-B14F-4D97-AF65-F5344CB8AC3E}">
        <p14:creationId xmlns:p14="http://schemas.microsoft.com/office/powerpoint/2010/main" val="155388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8280C10-25E5-7CF4-F7B3-1B40B4E418A4}"/>
              </a:ext>
            </a:extLst>
          </p:cNvPr>
          <p:cNvPicPr>
            <a:picLocks noGrp="1" noChangeAspect="1"/>
          </p:cNvPicPr>
          <p:nvPr>
            <p:ph idx="1"/>
          </p:nvPr>
        </p:nvPicPr>
        <p:blipFill>
          <a:blip r:embed="rId2"/>
          <a:stretch>
            <a:fillRect/>
          </a:stretch>
        </p:blipFill>
        <p:spPr>
          <a:xfrm>
            <a:off x="676275" y="1364579"/>
            <a:ext cx="10753725" cy="4073280"/>
          </a:xfrm>
          <a:prstGeom prst="rect">
            <a:avLst/>
          </a:prstGeom>
        </p:spPr>
      </p:pic>
      <p:sp>
        <p:nvSpPr>
          <p:cNvPr id="4" name="Espace réservé du numéro de diapositive 3">
            <a:extLst>
              <a:ext uri="{FF2B5EF4-FFF2-40B4-BE49-F238E27FC236}">
                <a16:creationId xmlns:a16="http://schemas.microsoft.com/office/drawing/2014/main" id="{59AA051B-5027-C59A-6DA0-A909A2AE3532}"/>
              </a:ext>
            </a:extLst>
          </p:cNvPr>
          <p:cNvSpPr>
            <a:spLocks noGrp="1"/>
          </p:cNvSpPr>
          <p:nvPr>
            <p:ph type="sldNum" sz="quarter" idx="12"/>
          </p:nvPr>
        </p:nvSpPr>
        <p:spPr/>
        <p:txBody>
          <a:bodyPr/>
          <a:lstStyle/>
          <a:p>
            <a:fld id="{862A7E01-E523-49EA-9B1D-40E6AE278A8B}" type="slidenum">
              <a:rPr lang="fr-FR" smtClean="0"/>
              <a:pPr/>
              <a:t>43</a:t>
            </a:fld>
            <a:endParaRPr lang="fr-FR" dirty="0"/>
          </a:p>
        </p:txBody>
      </p:sp>
    </p:spTree>
    <p:extLst>
      <p:ext uri="{BB962C8B-B14F-4D97-AF65-F5344CB8AC3E}">
        <p14:creationId xmlns:p14="http://schemas.microsoft.com/office/powerpoint/2010/main" val="4014858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176DC14-0632-C6EB-B196-6E90EA536B14}"/>
              </a:ext>
            </a:extLst>
          </p:cNvPr>
          <p:cNvPicPr>
            <a:picLocks noGrp="1" noChangeAspect="1"/>
          </p:cNvPicPr>
          <p:nvPr>
            <p:ph idx="1"/>
          </p:nvPr>
        </p:nvPicPr>
        <p:blipFill>
          <a:blip r:embed="rId2"/>
          <a:stretch>
            <a:fillRect/>
          </a:stretch>
        </p:blipFill>
        <p:spPr>
          <a:xfrm>
            <a:off x="676275" y="1359022"/>
            <a:ext cx="10753725" cy="4073280"/>
          </a:xfrm>
          <a:prstGeom prst="rect">
            <a:avLst/>
          </a:prstGeom>
        </p:spPr>
      </p:pic>
      <p:sp>
        <p:nvSpPr>
          <p:cNvPr id="4" name="Espace réservé du numéro de diapositive 3">
            <a:extLst>
              <a:ext uri="{FF2B5EF4-FFF2-40B4-BE49-F238E27FC236}">
                <a16:creationId xmlns:a16="http://schemas.microsoft.com/office/drawing/2014/main" id="{B029C0A7-1329-A5F5-C5E1-F46BB70F7F50}"/>
              </a:ext>
            </a:extLst>
          </p:cNvPr>
          <p:cNvSpPr>
            <a:spLocks noGrp="1"/>
          </p:cNvSpPr>
          <p:nvPr>
            <p:ph type="sldNum" sz="quarter" idx="12"/>
          </p:nvPr>
        </p:nvSpPr>
        <p:spPr/>
        <p:txBody>
          <a:bodyPr/>
          <a:lstStyle/>
          <a:p>
            <a:fld id="{862A7E01-E523-49EA-9B1D-40E6AE278A8B}" type="slidenum">
              <a:rPr lang="fr-FR" smtClean="0"/>
              <a:pPr/>
              <a:t>44</a:t>
            </a:fld>
            <a:endParaRPr lang="fr-FR" dirty="0"/>
          </a:p>
        </p:txBody>
      </p:sp>
    </p:spTree>
    <p:extLst>
      <p:ext uri="{BB962C8B-B14F-4D97-AF65-F5344CB8AC3E}">
        <p14:creationId xmlns:p14="http://schemas.microsoft.com/office/powerpoint/2010/main" val="2594312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0161B3B-E120-2536-58F8-227B726531D5}"/>
              </a:ext>
            </a:extLst>
          </p:cNvPr>
          <p:cNvSpPr>
            <a:spLocks noGrp="1"/>
          </p:cNvSpPr>
          <p:nvPr>
            <p:ph idx="1"/>
          </p:nvPr>
        </p:nvSpPr>
        <p:spPr>
          <a:xfrm>
            <a:off x="676656" y="643095"/>
            <a:ext cx="10753725" cy="5546689"/>
          </a:xfrm>
        </p:spPr>
        <p:txBody>
          <a:bodyPr>
            <a:normAutofit/>
          </a:bodyPr>
          <a:lstStyle/>
          <a:p>
            <a:r>
              <a:rPr lang="fr-FR" sz="1800" b="0" i="0" dirty="0">
                <a:solidFill>
                  <a:srgbClr val="000000"/>
                </a:solidFill>
                <a:effectLst/>
              </a:rPr>
              <a:t>Pour ces deux groupes, on constate assez peu d'évolution entre 2025 et 2030. Et l'ordre des pays reste à peu près similaire.</a:t>
            </a:r>
          </a:p>
          <a:p>
            <a:r>
              <a:rPr lang="fr-FR" sz="1800" b="0" i="0" dirty="0">
                <a:solidFill>
                  <a:srgbClr val="000000"/>
                </a:solidFill>
                <a:effectLst/>
              </a:rPr>
              <a:t>Avant de regarder (éventuellement) les autres groupes, tâchons de confronter ces chiffres avec des données comparables mais issues d'enquêtes récentes qui permettraient de valider (ou pas) ces projections;</a:t>
            </a:r>
          </a:p>
          <a:p>
            <a:r>
              <a:rPr lang="fr-FR" sz="1800" b="0" i="0" dirty="0">
                <a:solidFill>
                  <a:srgbClr val="000000"/>
                </a:solidFill>
                <a:effectLst/>
              </a:rPr>
              <a:t>Le but global étant d'écarter les pays d'un niveau trop bas, puisque nous voulons proposer des cours pour le lycée et l'université : il faut que le niveau préalable nécessaire soit atteint par une population suffisamment importante.</a:t>
            </a:r>
          </a:p>
          <a:p>
            <a:r>
              <a:rPr lang="fr-FR" sz="1800" b="0" i="0" dirty="0">
                <a:solidFill>
                  <a:srgbClr val="000000"/>
                </a:solidFill>
                <a:effectLst/>
              </a:rPr>
              <a:t>Face à l'indicateur "PRJ.ATT.1519.3.MF: </a:t>
            </a:r>
            <a:r>
              <a:rPr lang="en-US" sz="1800" b="0" i="0" dirty="0">
                <a:solidFill>
                  <a:srgbClr val="000000"/>
                </a:solidFill>
                <a:effectLst/>
              </a:rPr>
              <a:t>Projection: Percentage of the population age 15-19 by highest level of educational attainment. </a:t>
            </a:r>
            <a:r>
              <a:rPr lang="en-US" sz="1800" i="0" dirty="0">
                <a:solidFill>
                  <a:srgbClr val="000000"/>
                </a:solidFill>
                <a:effectLst/>
              </a:rPr>
              <a:t>Upper Secondary. Total”</a:t>
            </a:r>
          </a:p>
          <a:p>
            <a:r>
              <a:rPr lang="fr-FR" sz="1800" b="0" i="0" dirty="0">
                <a:solidFill>
                  <a:srgbClr val="000000"/>
                </a:solidFill>
                <a:effectLst/>
              </a:rPr>
              <a:t>nous avons "BAR.SEC.CMPT.1519.ZS : Barro-Lee: Percentage of population </a:t>
            </a:r>
            <a:r>
              <a:rPr lang="fr-FR" sz="1800" b="0" i="0" dirty="0" err="1">
                <a:solidFill>
                  <a:srgbClr val="000000"/>
                </a:solidFill>
                <a:effectLst/>
              </a:rPr>
              <a:t>age</a:t>
            </a:r>
            <a:r>
              <a:rPr lang="fr-FR" sz="1800" b="0" i="0" dirty="0">
                <a:solidFill>
                  <a:srgbClr val="000000"/>
                </a:solidFill>
                <a:effectLst/>
              </a:rPr>
              <a:t> 15-19 </a:t>
            </a:r>
            <a:r>
              <a:rPr lang="fr-FR" sz="1800" b="0" i="0" dirty="0" err="1">
                <a:solidFill>
                  <a:srgbClr val="000000"/>
                </a:solidFill>
                <a:effectLst/>
              </a:rPr>
              <a:t>with</a:t>
            </a:r>
            <a:r>
              <a:rPr lang="fr-FR" sz="1800" b="0" i="0" dirty="0">
                <a:solidFill>
                  <a:srgbClr val="000000"/>
                </a:solidFill>
                <a:effectLst/>
              </a:rPr>
              <a:t> </a:t>
            </a:r>
            <a:r>
              <a:rPr lang="fr-FR" sz="1800" b="0" i="0" dirty="0" err="1">
                <a:solidFill>
                  <a:srgbClr val="000000"/>
                </a:solidFill>
                <a:effectLst/>
              </a:rPr>
              <a:t>secondary</a:t>
            </a:r>
            <a:r>
              <a:rPr lang="fr-FR" sz="1800" b="0" i="0" dirty="0">
                <a:solidFill>
                  <a:srgbClr val="000000"/>
                </a:solidFill>
                <a:effectLst/>
              </a:rPr>
              <a:t> </a:t>
            </a:r>
            <a:r>
              <a:rPr lang="fr-FR" sz="1800" b="0" i="0" dirty="0" err="1">
                <a:solidFill>
                  <a:srgbClr val="000000"/>
                </a:solidFill>
                <a:effectLst/>
              </a:rPr>
              <a:t>schooling</a:t>
            </a:r>
            <a:r>
              <a:rPr lang="fr-FR" sz="1800" b="0" i="0" dirty="0">
                <a:solidFill>
                  <a:srgbClr val="000000"/>
                </a:solidFill>
                <a:effectLst/>
              </a:rPr>
              <a:t>. </a:t>
            </a:r>
            <a:r>
              <a:rPr lang="fr-FR" sz="1800" b="0" i="0" dirty="0" err="1">
                <a:solidFill>
                  <a:srgbClr val="000000"/>
                </a:solidFill>
                <a:effectLst/>
              </a:rPr>
              <a:t>Completed</a:t>
            </a:r>
            <a:r>
              <a:rPr lang="fr-FR" sz="1800" b="0" i="0" dirty="0">
                <a:solidFill>
                  <a:srgbClr val="000000"/>
                </a:solidFill>
                <a:effectLst/>
              </a:rPr>
              <a:t> </a:t>
            </a:r>
            <a:r>
              <a:rPr lang="fr-FR" sz="1800" b="0" i="0" dirty="0" err="1">
                <a:solidFill>
                  <a:srgbClr val="000000"/>
                </a:solidFill>
                <a:effectLst/>
              </a:rPr>
              <a:t>Secondary</a:t>
            </a:r>
            <a:r>
              <a:rPr lang="fr-FR" sz="1800" b="0" i="0" dirty="0">
                <a:solidFill>
                  <a:srgbClr val="000000"/>
                </a:solidFill>
                <a:effectLst/>
              </a:rPr>
              <a:t> ".</a:t>
            </a:r>
          </a:p>
          <a:p>
            <a:r>
              <a:rPr lang="fr-FR" sz="1800" b="0" i="0" dirty="0">
                <a:solidFill>
                  <a:srgbClr val="000000"/>
                </a:solidFill>
                <a:effectLst/>
              </a:rPr>
              <a:t>L’indicateur en projection pourrait donner des chiffres un peu plus bas si on considère qu’il ne prend pas en compte les (peu nombreux) élèves engagés dans l’enseignement supérieur de cette tranche d’âge.</a:t>
            </a:r>
          </a:p>
          <a:p>
            <a:r>
              <a:rPr lang="fr-FR" sz="1800" dirty="0">
                <a:solidFill>
                  <a:srgbClr val="000000"/>
                </a:solidFill>
              </a:rPr>
              <a:t>2010 est la seule année commune entre les deux, c’est aussi la plus réaliste en projection, car la première estimée, c’est donc celle que nous allons utiliser; Pour seulement 56 pays toutefois, puisque c’est la limite de </a:t>
            </a:r>
            <a:r>
              <a:rPr lang="fr-FR" sz="1800" b="0" i="0" dirty="0">
                <a:solidFill>
                  <a:srgbClr val="000000"/>
                </a:solidFill>
                <a:effectLst/>
              </a:rPr>
              <a:t>BAR.SEC.CMPT.1519.ZS (contre 69 pour PRJ.ATT.1519.3.MF).</a:t>
            </a:r>
          </a:p>
          <a:p>
            <a:r>
              <a:rPr lang="fr-FR" sz="1800" dirty="0">
                <a:solidFill>
                  <a:srgbClr val="000000"/>
                </a:solidFill>
              </a:rPr>
              <a:t>Nous obtenons ainsi le tableau comparatif suivant :</a:t>
            </a:r>
          </a:p>
          <a:p>
            <a:r>
              <a:rPr lang="fr-FR" sz="1800" dirty="0">
                <a:solidFill>
                  <a:srgbClr val="000000"/>
                </a:solidFill>
              </a:rPr>
              <a:t>(avec 2010R : données recueillies, 2010P : données projetées pour 2010, 2020P : données projetées pour 2020)</a:t>
            </a:r>
            <a:endParaRPr lang="fr-FR" sz="1800" dirty="0"/>
          </a:p>
        </p:txBody>
      </p:sp>
      <p:sp>
        <p:nvSpPr>
          <p:cNvPr id="4" name="Espace réservé du numéro de diapositive 3">
            <a:extLst>
              <a:ext uri="{FF2B5EF4-FFF2-40B4-BE49-F238E27FC236}">
                <a16:creationId xmlns:a16="http://schemas.microsoft.com/office/drawing/2014/main" id="{5A4B8646-BA78-A1CD-E2F6-558511C5F3F9}"/>
              </a:ext>
            </a:extLst>
          </p:cNvPr>
          <p:cNvSpPr>
            <a:spLocks noGrp="1"/>
          </p:cNvSpPr>
          <p:nvPr>
            <p:ph type="sldNum" sz="quarter" idx="12"/>
          </p:nvPr>
        </p:nvSpPr>
        <p:spPr/>
        <p:txBody>
          <a:bodyPr/>
          <a:lstStyle/>
          <a:p>
            <a:fld id="{862A7E01-E523-49EA-9B1D-40E6AE278A8B}" type="slidenum">
              <a:rPr lang="fr-FR" smtClean="0"/>
              <a:pPr/>
              <a:t>45</a:t>
            </a:fld>
            <a:endParaRPr lang="fr-FR" dirty="0"/>
          </a:p>
        </p:txBody>
      </p:sp>
    </p:spTree>
    <p:extLst>
      <p:ext uri="{BB962C8B-B14F-4D97-AF65-F5344CB8AC3E}">
        <p14:creationId xmlns:p14="http://schemas.microsoft.com/office/powerpoint/2010/main" val="2799690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B4D56EFF-51C0-A4D3-FC04-DD51DFC7BEBF}"/>
              </a:ext>
            </a:extLst>
          </p:cNvPr>
          <p:cNvPicPr>
            <a:picLocks noGrp="1" noChangeAspect="1"/>
          </p:cNvPicPr>
          <p:nvPr>
            <p:ph idx="1"/>
          </p:nvPr>
        </p:nvPicPr>
        <p:blipFill>
          <a:blip r:embed="rId2"/>
          <a:stretch>
            <a:fillRect/>
          </a:stretch>
        </p:blipFill>
        <p:spPr>
          <a:xfrm>
            <a:off x="886377" y="570404"/>
            <a:ext cx="2541698" cy="5498800"/>
          </a:xfrm>
        </p:spPr>
      </p:pic>
      <p:sp>
        <p:nvSpPr>
          <p:cNvPr id="4" name="Espace réservé du numéro de diapositive 3">
            <a:extLst>
              <a:ext uri="{FF2B5EF4-FFF2-40B4-BE49-F238E27FC236}">
                <a16:creationId xmlns:a16="http://schemas.microsoft.com/office/drawing/2014/main" id="{957CEFA4-283A-2A98-559B-A311100C9875}"/>
              </a:ext>
            </a:extLst>
          </p:cNvPr>
          <p:cNvSpPr>
            <a:spLocks noGrp="1"/>
          </p:cNvSpPr>
          <p:nvPr>
            <p:ph type="sldNum" sz="quarter" idx="12"/>
          </p:nvPr>
        </p:nvSpPr>
        <p:spPr/>
        <p:txBody>
          <a:bodyPr/>
          <a:lstStyle/>
          <a:p>
            <a:fld id="{862A7E01-E523-49EA-9B1D-40E6AE278A8B}" type="slidenum">
              <a:rPr lang="fr-FR" smtClean="0"/>
              <a:pPr/>
              <a:t>46</a:t>
            </a:fld>
            <a:endParaRPr lang="fr-FR" dirty="0"/>
          </a:p>
        </p:txBody>
      </p:sp>
      <p:pic>
        <p:nvPicPr>
          <p:cNvPr id="8" name="Image 7">
            <a:extLst>
              <a:ext uri="{FF2B5EF4-FFF2-40B4-BE49-F238E27FC236}">
                <a16:creationId xmlns:a16="http://schemas.microsoft.com/office/drawing/2014/main" id="{76E2BC35-7FEC-3B35-9245-BD08881F0445}"/>
              </a:ext>
            </a:extLst>
          </p:cNvPr>
          <p:cNvPicPr>
            <a:picLocks noChangeAspect="1"/>
          </p:cNvPicPr>
          <p:nvPr/>
        </p:nvPicPr>
        <p:blipFill>
          <a:blip r:embed="rId3"/>
          <a:stretch>
            <a:fillRect/>
          </a:stretch>
        </p:blipFill>
        <p:spPr>
          <a:xfrm>
            <a:off x="3879574" y="834013"/>
            <a:ext cx="2216426" cy="5235191"/>
          </a:xfrm>
          <a:prstGeom prst="rect">
            <a:avLst/>
          </a:prstGeom>
        </p:spPr>
      </p:pic>
      <p:pic>
        <p:nvPicPr>
          <p:cNvPr id="10" name="Image 9">
            <a:extLst>
              <a:ext uri="{FF2B5EF4-FFF2-40B4-BE49-F238E27FC236}">
                <a16:creationId xmlns:a16="http://schemas.microsoft.com/office/drawing/2014/main" id="{40D1AC8A-171F-D202-43EF-7E1EC211BBE9}"/>
              </a:ext>
            </a:extLst>
          </p:cNvPr>
          <p:cNvPicPr>
            <a:picLocks noChangeAspect="1"/>
          </p:cNvPicPr>
          <p:nvPr/>
        </p:nvPicPr>
        <p:blipFill>
          <a:blip r:embed="rId4"/>
          <a:stretch>
            <a:fillRect/>
          </a:stretch>
        </p:blipFill>
        <p:spPr>
          <a:xfrm>
            <a:off x="6547499" y="834013"/>
            <a:ext cx="2097157" cy="5235191"/>
          </a:xfrm>
          <a:prstGeom prst="rect">
            <a:avLst/>
          </a:prstGeom>
        </p:spPr>
      </p:pic>
      <p:sp>
        <p:nvSpPr>
          <p:cNvPr id="11" name="ZoneTexte 10">
            <a:extLst>
              <a:ext uri="{FF2B5EF4-FFF2-40B4-BE49-F238E27FC236}">
                <a16:creationId xmlns:a16="http://schemas.microsoft.com/office/drawing/2014/main" id="{DCA4C523-0886-94F2-555E-3C8C7455FC71}"/>
              </a:ext>
            </a:extLst>
          </p:cNvPr>
          <p:cNvSpPr txBox="1"/>
          <p:nvPr/>
        </p:nvSpPr>
        <p:spPr>
          <a:xfrm>
            <a:off x="8842550" y="934497"/>
            <a:ext cx="2592474" cy="5262979"/>
          </a:xfrm>
          <a:prstGeom prst="rect">
            <a:avLst/>
          </a:prstGeom>
          <a:noFill/>
        </p:spPr>
        <p:txBody>
          <a:bodyPr wrap="square" rtlCol="0">
            <a:spAutoFit/>
          </a:bodyPr>
          <a:lstStyle/>
          <a:p>
            <a:r>
              <a:rPr lang="fr-FR" sz="1600" dirty="0"/>
              <a:t>Nous constatons qu’à part cinq pays qui ont des valeurs proches, et environ autant pour lesquels l’écart n’est pas très grand, pour la majorité d’entre eux les chiffres recensés et projetés n’ont rien à voir;</a:t>
            </a:r>
          </a:p>
          <a:p>
            <a:r>
              <a:rPr lang="fr-FR" sz="1600" dirty="0"/>
              <a:t>Et si les données recensées sont plutôt supérieures dans l’ensemble, dans plus de 20% des cas c’est nettement l’inverse.</a:t>
            </a:r>
          </a:p>
          <a:p>
            <a:r>
              <a:rPr lang="fr-FR" sz="1600" dirty="0"/>
              <a:t>Ainsi, </a:t>
            </a:r>
            <a:r>
              <a:rPr lang="fr-FR" sz="1600" b="1" i="0" dirty="0">
                <a:solidFill>
                  <a:srgbClr val="000000"/>
                </a:solidFill>
                <a:effectLst/>
              </a:rPr>
              <a:t>Il vaut donc mieux se baser sur les données factuelles de 2010</a:t>
            </a:r>
            <a:r>
              <a:rPr lang="fr-FR" sz="1600" b="0" i="0" dirty="0">
                <a:solidFill>
                  <a:srgbClr val="000000"/>
                </a:solidFill>
                <a:effectLst/>
              </a:rPr>
              <a:t> pour avoir une idée du niveau scolaire à l'heure actuelle.</a:t>
            </a:r>
          </a:p>
          <a:p>
            <a:r>
              <a:rPr lang="fr-FR" sz="1600" b="0" i="0" dirty="0">
                <a:solidFill>
                  <a:srgbClr val="000000"/>
                </a:solidFill>
                <a:effectLst/>
              </a:rPr>
              <a:t>Nous laissons donc ici notre utilisation des données de projection.</a:t>
            </a:r>
            <a:endParaRPr lang="fr-FR" sz="1600" dirty="0"/>
          </a:p>
        </p:txBody>
      </p:sp>
    </p:spTree>
    <p:extLst>
      <p:ext uri="{BB962C8B-B14F-4D97-AF65-F5344CB8AC3E}">
        <p14:creationId xmlns:p14="http://schemas.microsoft.com/office/powerpoint/2010/main" val="360793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8D797D-02BE-B480-B956-8E7D5AB70DEE}"/>
              </a:ext>
            </a:extLst>
          </p:cNvPr>
          <p:cNvSpPr>
            <a:spLocks noGrp="1"/>
          </p:cNvSpPr>
          <p:nvPr>
            <p:ph idx="1"/>
          </p:nvPr>
        </p:nvSpPr>
        <p:spPr>
          <a:xfrm>
            <a:off x="676656" y="592853"/>
            <a:ext cx="10753725" cy="5596931"/>
          </a:xfrm>
        </p:spPr>
        <p:txBody>
          <a:bodyPr>
            <a:normAutofit/>
          </a:bodyPr>
          <a:lstStyle/>
          <a:p>
            <a:r>
              <a:rPr lang="fr-FR" sz="1800" b="0" i="0" dirty="0">
                <a:solidFill>
                  <a:srgbClr val="000000"/>
                </a:solidFill>
                <a:effectLst/>
              </a:rPr>
              <a:t>Nous allons exploiter l'indicateurs que nous avons utilisé pour (ne pas) valider les données de projection, concernant le niveau de fin de lycée, et l'indicateur similaire pour le niveau au-dessus : études supérieures en cours, les deux pour la tranche d'âge 15-19. Une visualisation des années 2000, 2005 et 2010 nous indiquera la tendance évolutive.</a:t>
            </a:r>
          </a:p>
          <a:p>
            <a:r>
              <a:rPr lang="fr-FR" sz="1800" b="0" i="0" dirty="0">
                <a:solidFill>
                  <a:srgbClr val="000000"/>
                </a:solidFill>
                <a:effectLst/>
              </a:rPr>
              <a:t>Ensuite, pour avoir des informations concernant le niveau de fin de collège, nous allons analyser l'indicateur "SE.SEC.CMPT.LO.ZS - </a:t>
            </a:r>
            <a:r>
              <a:rPr lang="fr-FR" sz="1800" b="0" i="0" dirty="0" err="1">
                <a:solidFill>
                  <a:srgbClr val="000000"/>
                </a:solidFill>
                <a:effectLst/>
              </a:rPr>
              <a:t>Lower</a:t>
            </a:r>
            <a:r>
              <a:rPr lang="fr-FR" sz="1800" b="0" i="0" dirty="0">
                <a:solidFill>
                  <a:srgbClr val="000000"/>
                </a:solidFill>
                <a:effectLst/>
              </a:rPr>
              <a:t> </a:t>
            </a:r>
            <a:r>
              <a:rPr lang="fr-FR" sz="1800" b="0" i="0" dirty="0" err="1">
                <a:solidFill>
                  <a:srgbClr val="000000"/>
                </a:solidFill>
                <a:effectLst/>
              </a:rPr>
              <a:t>secondary</a:t>
            </a:r>
            <a:r>
              <a:rPr lang="fr-FR" sz="1800" b="0" i="0" dirty="0">
                <a:solidFill>
                  <a:srgbClr val="000000"/>
                </a:solidFill>
                <a:effectLst/>
              </a:rPr>
              <a:t> </a:t>
            </a:r>
            <a:r>
              <a:rPr lang="fr-FR" sz="1800" b="0" i="0" dirty="0" err="1">
                <a:solidFill>
                  <a:srgbClr val="000000"/>
                </a:solidFill>
                <a:effectLst/>
              </a:rPr>
              <a:t>completion</a:t>
            </a:r>
            <a:r>
              <a:rPr lang="fr-FR" sz="1800" b="0" i="0" dirty="0">
                <a:solidFill>
                  <a:srgbClr val="000000"/>
                </a:solidFill>
                <a:effectLst/>
              </a:rPr>
              <a:t> rate, </a:t>
            </a:r>
            <a:r>
              <a:rPr lang="fr-FR" sz="1800" b="0" i="0" dirty="0" err="1">
                <a:solidFill>
                  <a:srgbClr val="000000"/>
                </a:solidFill>
                <a:effectLst/>
              </a:rPr>
              <a:t>both</a:t>
            </a:r>
            <a:r>
              <a:rPr lang="fr-FR" sz="1800" b="0" i="0" dirty="0">
                <a:solidFill>
                  <a:srgbClr val="000000"/>
                </a:solidFill>
                <a:effectLst/>
              </a:rPr>
              <a:t> sexes (%)", qui nous donnera un aperçu du taux d'élèves à même d'entrer au lycée. Il est plus à jour que les deux précédents puisqu'il contient des données assez complètes pour 2011, 2013 et 2014.</a:t>
            </a:r>
          </a:p>
          <a:p>
            <a:endParaRPr lang="fr-FR" sz="1800" dirty="0">
              <a:solidFill>
                <a:srgbClr val="000000"/>
              </a:solidFill>
            </a:endParaRPr>
          </a:p>
          <a:p>
            <a:endParaRPr lang="fr-FR" sz="1800" dirty="0">
              <a:solidFill>
                <a:srgbClr val="000000"/>
              </a:solidFill>
            </a:endParaRPr>
          </a:p>
          <a:p>
            <a:endParaRPr lang="fr-FR" sz="1800" dirty="0">
              <a:solidFill>
                <a:srgbClr val="000000"/>
              </a:solidFill>
            </a:endParaRPr>
          </a:p>
          <a:p>
            <a:endParaRPr lang="fr-FR" sz="1800" dirty="0">
              <a:solidFill>
                <a:srgbClr val="000000"/>
              </a:solidFill>
            </a:endParaRPr>
          </a:p>
          <a:p>
            <a:endParaRPr lang="fr-FR" sz="1800" dirty="0">
              <a:solidFill>
                <a:srgbClr val="000000"/>
              </a:solidFill>
            </a:endParaRPr>
          </a:p>
          <a:p>
            <a:endParaRPr lang="fr-FR" sz="1800" dirty="0">
              <a:solidFill>
                <a:srgbClr val="000000"/>
              </a:solidFill>
            </a:endParaRPr>
          </a:p>
          <a:p>
            <a:r>
              <a:rPr lang="fr-FR" sz="1800" dirty="0">
                <a:solidFill>
                  <a:srgbClr val="000000"/>
                </a:solidFill>
              </a:rPr>
              <a:t>                    BAR.TER.ICMP.1519.ZS                                                                SE.SEC.CMPT.LO.ZS</a:t>
            </a:r>
          </a:p>
        </p:txBody>
      </p:sp>
      <p:sp>
        <p:nvSpPr>
          <p:cNvPr id="4" name="Espace réservé du numéro de diapositive 3">
            <a:extLst>
              <a:ext uri="{FF2B5EF4-FFF2-40B4-BE49-F238E27FC236}">
                <a16:creationId xmlns:a16="http://schemas.microsoft.com/office/drawing/2014/main" id="{DF9BC116-01E5-B419-8B78-36649408DA51}"/>
              </a:ext>
            </a:extLst>
          </p:cNvPr>
          <p:cNvSpPr>
            <a:spLocks noGrp="1"/>
          </p:cNvSpPr>
          <p:nvPr>
            <p:ph type="sldNum" sz="quarter" idx="12"/>
          </p:nvPr>
        </p:nvSpPr>
        <p:spPr/>
        <p:txBody>
          <a:bodyPr/>
          <a:lstStyle/>
          <a:p>
            <a:fld id="{862A7E01-E523-49EA-9B1D-40E6AE278A8B}" type="slidenum">
              <a:rPr lang="fr-FR" smtClean="0"/>
              <a:pPr/>
              <a:t>47</a:t>
            </a:fld>
            <a:endParaRPr lang="fr-FR" dirty="0"/>
          </a:p>
        </p:txBody>
      </p:sp>
      <p:pic>
        <p:nvPicPr>
          <p:cNvPr id="5" name="Image 4">
            <a:extLst>
              <a:ext uri="{FF2B5EF4-FFF2-40B4-BE49-F238E27FC236}">
                <a16:creationId xmlns:a16="http://schemas.microsoft.com/office/drawing/2014/main" id="{108487DE-69C6-6561-50A4-5F07F135B11E}"/>
              </a:ext>
            </a:extLst>
          </p:cNvPr>
          <p:cNvPicPr>
            <a:picLocks noChangeAspect="1"/>
          </p:cNvPicPr>
          <p:nvPr/>
        </p:nvPicPr>
        <p:blipFill>
          <a:blip r:embed="rId2"/>
          <a:stretch>
            <a:fillRect/>
          </a:stretch>
        </p:blipFill>
        <p:spPr>
          <a:xfrm>
            <a:off x="761619" y="3014505"/>
            <a:ext cx="5046328" cy="2402667"/>
          </a:xfrm>
          <a:prstGeom prst="rect">
            <a:avLst/>
          </a:prstGeom>
        </p:spPr>
      </p:pic>
      <p:pic>
        <p:nvPicPr>
          <p:cNvPr id="6" name="Image 5">
            <a:extLst>
              <a:ext uri="{FF2B5EF4-FFF2-40B4-BE49-F238E27FC236}">
                <a16:creationId xmlns:a16="http://schemas.microsoft.com/office/drawing/2014/main" id="{74D0661B-6133-62DD-BC9D-113890F52286}"/>
              </a:ext>
            </a:extLst>
          </p:cNvPr>
          <p:cNvPicPr>
            <a:picLocks noChangeAspect="1"/>
          </p:cNvPicPr>
          <p:nvPr/>
        </p:nvPicPr>
        <p:blipFill>
          <a:blip r:embed="rId3"/>
          <a:stretch>
            <a:fillRect/>
          </a:stretch>
        </p:blipFill>
        <p:spPr>
          <a:xfrm>
            <a:off x="6053518" y="2944166"/>
            <a:ext cx="5347946" cy="2473006"/>
          </a:xfrm>
          <a:prstGeom prst="rect">
            <a:avLst/>
          </a:prstGeom>
        </p:spPr>
      </p:pic>
    </p:spTree>
    <p:extLst>
      <p:ext uri="{BB962C8B-B14F-4D97-AF65-F5344CB8AC3E}">
        <p14:creationId xmlns:p14="http://schemas.microsoft.com/office/powerpoint/2010/main" val="2765407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5332505-615C-22CA-7892-23073C8DB024}"/>
              </a:ext>
            </a:extLst>
          </p:cNvPr>
          <p:cNvPicPr>
            <a:picLocks noGrp="1" noChangeAspect="1"/>
          </p:cNvPicPr>
          <p:nvPr>
            <p:ph idx="1"/>
          </p:nvPr>
        </p:nvPicPr>
        <p:blipFill>
          <a:blip r:embed="rId2"/>
          <a:stretch>
            <a:fillRect/>
          </a:stretch>
        </p:blipFill>
        <p:spPr>
          <a:xfrm>
            <a:off x="676275" y="783248"/>
            <a:ext cx="10753725" cy="5185142"/>
          </a:xfrm>
          <a:prstGeom prst="rect">
            <a:avLst/>
          </a:prstGeom>
        </p:spPr>
      </p:pic>
      <p:sp>
        <p:nvSpPr>
          <p:cNvPr id="4" name="Espace réservé du numéro de diapositive 3">
            <a:extLst>
              <a:ext uri="{FF2B5EF4-FFF2-40B4-BE49-F238E27FC236}">
                <a16:creationId xmlns:a16="http://schemas.microsoft.com/office/drawing/2014/main" id="{DBA77159-11AA-DCC5-3544-7F0FB363667C}"/>
              </a:ext>
            </a:extLst>
          </p:cNvPr>
          <p:cNvSpPr>
            <a:spLocks noGrp="1"/>
          </p:cNvSpPr>
          <p:nvPr>
            <p:ph type="sldNum" sz="quarter" idx="12"/>
          </p:nvPr>
        </p:nvSpPr>
        <p:spPr/>
        <p:txBody>
          <a:bodyPr/>
          <a:lstStyle/>
          <a:p>
            <a:fld id="{862A7E01-E523-49EA-9B1D-40E6AE278A8B}" type="slidenum">
              <a:rPr lang="fr-FR" smtClean="0"/>
              <a:pPr/>
              <a:t>48</a:t>
            </a:fld>
            <a:endParaRPr lang="fr-FR" dirty="0"/>
          </a:p>
        </p:txBody>
      </p:sp>
    </p:spTree>
    <p:extLst>
      <p:ext uri="{BB962C8B-B14F-4D97-AF65-F5344CB8AC3E}">
        <p14:creationId xmlns:p14="http://schemas.microsoft.com/office/powerpoint/2010/main" val="371070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DC6A1E4-13FF-30D5-5663-7D351FE12F86}"/>
              </a:ext>
            </a:extLst>
          </p:cNvPr>
          <p:cNvPicPr>
            <a:picLocks noGrp="1" noChangeAspect="1"/>
          </p:cNvPicPr>
          <p:nvPr>
            <p:ph idx="1"/>
          </p:nvPr>
        </p:nvPicPr>
        <p:blipFill>
          <a:blip r:embed="rId2"/>
          <a:stretch>
            <a:fillRect/>
          </a:stretch>
        </p:blipFill>
        <p:spPr>
          <a:xfrm>
            <a:off x="676275" y="891238"/>
            <a:ext cx="10753725" cy="5131087"/>
          </a:xfrm>
          <a:prstGeom prst="rect">
            <a:avLst/>
          </a:prstGeom>
        </p:spPr>
      </p:pic>
      <p:sp>
        <p:nvSpPr>
          <p:cNvPr id="4" name="Espace réservé du numéro de diapositive 3">
            <a:extLst>
              <a:ext uri="{FF2B5EF4-FFF2-40B4-BE49-F238E27FC236}">
                <a16:creationId xmlns:a16="http://schemas.microsoft.com/office/drawing/2014/main" id="{81901DD5-D05A-BFDF-9E8D-688D7794ADF5}"/>
              </a:ext>
            </a:extLst>
          </p:cNvPr>
          <p:cNvSpPr>
            <a:spLocks noGrp="1"/>
          </p:cNvSpPr>
          <p:nvPr>
            <p:ph type="sldNum" sz="quarter" idx="12"/>
          </p:nvPr>
        </p:nvSpPr>
        <p:spPr/>
        <p:txBody>
          <a:bodyPr/>
          <a:lstStyle/>
          <a:p>
            <a:fld id="{862A7E01-E523-49EA-9B1D-40E6AE278A8B}" type="slidenum">
              <a:rPr lang="fr-FR" smtClean="0"/>
              <a:pPr/>
              <a:t>49</a:t>
            </a:fld>
            <a:endParaRPr lang="fr-FR" dirty="0"/>
          </a:p>
        </p:txBody>
      </p:sp>
    </p:spTree>
    <p:extLst>
      <p:ext uri="{BB962C8B-B14F-4D97-AF65-F5344CB8AC3E}">
        <p14:creationId xmlns:p14="http://schemas.microsoft.com/office/powerpoint/2010/main" val="335839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70826-4908-8D92-44BD-18E680F119BE}"/>
              </a:ext>
            </a:extLst>
          </p:cNvPr>
          <p:cNvSpPr>
            <a:spLocks noGrp="1"/>
          </p:cNvSpPr>
          <p:nvPr>
            <p:ph type="title"/>
          </p:nvPr>
        </p:nvSpPr>
        <p:spPr>
          <a:xfrm>
            <a:off x="657224" y="499533"/>
            <a:ext cx="10772775" cy="756511"/>
          </a:xfrm>
        </p:spPr>
        <p:txBody>
          <a:bodyPr>
            <a:normAutofit/>
          </a:bodyPr>
          <a:lstStyle/>
          <a:p>
            <a:r>
              <a:rPr lang="fr-FR" sz="4800" b="1" dirty="0"/>
              <a:t>Prise en main des fichiers</a:t>
            </a:r>
          </a:p>
        </p:txBody>
      </p:sp>
      <p:sp>
        <p:nvSpPr>
          <p:cNvPr id="3" name="Espace réservé du contenu 2">
            <a:extLst>
              <a:ext uri="{FF2B5EF4-FFF2-40B4-BE49-F238E27FC236}">
                <a16:creationId xmlns:a16="http://schemas.microsoft.com/office/drawing/2014/main" id="{3CEEEE29-BF0D-FF32-55B2-3F079CB385DC}"/>
              </a:ext>
            </a:extLst>
          </p:cNvPr>
          <p:cNvSpPr>
            <a:spLocks noGrp="1"/>
          </p:cNvSpPr>
          <p:nvPr>
            <p:ph idx="1"/>
          </p:nvPr>
        </p:nvSpPr>
        <p:spPr>
          <a:xfrm>
            <a:off x="676656" y="1256044"/>
            <a:ext cx="10753725" cy="4801856"/>
          </a:xfrm>
        </p:spPr>
        <p:txBody>
          <a:bodyPr/>
          <a:lstStyle/>
          <a:p>
            <a:r>
              <a:rPr lang="fr-FR" dirty="0"/>
              <a:t>1/ Le fichier ‘Country’</a:t>
            </a:r>
          </a:p>
          <a:p>
            <a:r>
              <a:rPr lang="fr-FR" sz="1800" dirty="0"/>
              <a:t>En explorant le contenu on constate que certain ‘pays’ n’ont pas de « Currency Unit », et qu’il s’agit en fait de groupements de pays :</a:t>
            </a:r>
          </a:p>
          <a:p>
            <a:endParaRPr lang="fr-FR" sz="1800" dirty="0"/>
          </a:p>
        </p:txBody>
      </p:sp>
      <p:graphicFrame>
        <p:nvGraphicFramePr>
          <p:cNvPr id="5" name="Tableau 5">
            <a:extLst>
              <a:ext uri="{FF2B5EF4-FFF2-40B4-BE49-F238E27FC236}">
                <a16:creationId xmlns:a16="http://schemas.microsoft.com/office/drawing/2014/main" id="{0BF5F124-28A6-5786-6446-FE24BF9718D6}"/>
              </a:ext>
            </a:extLst>
          </p:cNvPr>
          <p:cNvGraphicFramePr>
            <a:graphicFrameLocks noGrp="1"/>
          </p:cNvGraphicFramePr>
          <p:nvPr>
            <p:extLst>
              <p:ext uri="{D42A27DB-BD31-4B8C-83A1-F6EECF244321}">
                <p14:modId xmlns:p14="http://schemas.microsoft.com/office/powerpoint/2010/main" val="214732533"/>
              </p:ext>
            </p:extLst>
          </p:nvPr>
        </p:nvGraphicFramePr>
        <p:xfrm>
          <a:off x="761620" y="2382195"/>
          <a:ext cx="3604640" cy="3644916"/>
        </p:xfrm>
        <a:graphic>
          <a:graphicData uri="http://schemas.openxmlformats.org/drawingml/2006/table">
            <a:tbl>
              <a:tblPr bandRow="1">
                <a:tableStyleId>{5C22544A-7EE6-4342-B048-85BDC9FD1C3A}</a:tableStyleId>
              </a:tblPr>
              <a:tblGrid>
                <a:gridCol w="495681">
                  <a:extLst>
                    <a:ext uri="{9D8B030D-6E8A-4147-A177-3AD203B41FA5}">
                      <a16:colId xmlns:a16="http://schemas.microsoft.com/office/drawing/2014/main" val="2205068090"/>
                    </a:ext>
                  </a:extLst>
                </a:gridCol>
                <a:gridCol w="3108959">
                  <a:extLst>
                    <a:ext uri="{9D8B030D-6E8A-4147-A177-3AD203B41FA5}">
                      <a16:colId xmlns:a16="http://schemas.microsoft.com/office/drawing/2014/main" val="3742141732"/>
                    </a:ext>
                  </a:extLst>
                </a:gridCol>
              </a:tblGrid>
              <a:tr h="331356">
                <a:tc>
                  <a:txBody>
                    <a:bodyPr/>
                    <a:lstStyle/>
                    <a:p>
                      <a:pPr algn="r" fontAlgn="ctr"/>
                      <a:r>
                        <a:rPr lang="fr-FR" sz="1200" baseline="0" dirty="0">
                          <a:effectLst/>
                        </a:rPr>
                        <a:t>ARB</a:t>
                      </a:r>
                    </a:p>
                  </a:txBody>
                  <a:tcPr anchor="ctr"/>
                </a:tc>
                <a:tc>
                  <a:txBody>
                    <a:bodyPr/>
                    <a:lstStyle/>
                    <a:p>
                      <a:pPr algn="r" fontAlgn="ctr"/>
                      <a:r>
                        <a:rPr lang="fr-FR" sz="1200" baseline="0" dirty="0">
                          <a:effectLst/>
                        </a:rPr>
                        <a:t>Arab World</a:t>
                      </a:r>
                    </a:p>
                  </a:txBody>
                  <a:tcPr anchor="ctr"/>
                </a:tc>
                <a:extLst>
                  <a:ext uri="{0D108BD9-81ED-4DB2-BD59-A6C34878D82A}">
                    <a16:rowId xmlns:a16="http://schemas.microsoft.com/office/drawing/2014/main" val="516245651"/>
                  </a:ext>
                </a:extLst>
              </a:tr>
              <a:tr h="331356">
                <a:tc>
                  <a:txBody>
                    <a:bodyPr/>
                    <a:lstStyle/>
                    <a:p>
                      <a:pPr algn="r" fontAlgn="ctr"/>
                      <a:r>
                        <a:rPr lang="fr-FR" sz="1200" baseline="0">
                          <a:effectLst/>
                        </a:rPr>
                        <a:t>EAP</a:t>
                      </a:r>
                    </a:p>
                  </a:txBody>
                  <a:tcPr anchor="ctr"/>
                </a:tc>
                <a:tc>
                  <a:txBody>
                    <a:bodyPr/>
                    <a:lstStyle/>
                    <a:p>
                      <a:pPr algn="r" fontAlgn="ctr"/>
                      <a:r>
                        <a:rPr lang="en-US" sz="1200" baseline="0">
                          <a:effectLst/>
                        </a:rPr>
                        <a:t>East Asia &amp; Pacific (developing only)</a:t>
                      </a:r>
                    </a:p>
                  </a:txBody>
                  <a:tcPr anchor="ctr"/>
                </a:tc>
                <a:extLst>
                  <a:ext uri="{0D108BD9-81ED-4DB2-BD59-A6C34878D82A}">
                    <a16:rowId xmlns:a16="http://schemas.microsoft.com/office/drawing/2014/main" val="995757727"/>
                  </a:ext>
                </a:extLst>
              </a:tr>
              <a:tr h="331356">
                <a:tc>
                  <a:txBody>
                    <a:bodyPr/>
                    <a:lstStyle/>
                    <a:p>
                      <a:pPr algn="r" fontAlgn="ctr"/>
                      <a:r>
                        <a:rPr lang="fr-FR" sz="1200" baseline="0">
                          <a:effectLst/>
                        </a:rPr>
                        <a:t>EAS</a:t>
                      </a:r>
                    </a:p>
                  </a:txBody>
                  <a:tcPr anchor="ctr"/>
                </a:tc>
                <a:tc>
                  <a:txBody>
                    <a:bodyPr/>
                    <a:lstStyle/>
                    <a:p>
                      <a:pPr algn="r" fontAlgn="ctr"/>
                      <a:r>
                        <a:rPr lang="en-US" sz="1200" baseline="0" dirty="0">
                          <a:effectLst/>
                        </a:rPr>
                        <a:t>East Asia &amp; Pacific (all income levels)</a:t>
                      </a:r>
                    </a:p>
                  </a:txBody>
                  <a:tcPr anchor="ctr"/>
                </a:tc>
                <a:extLst>
                  <a:ext uri="{0D108BD9-81ED-4DB2-BD59-A6C34878D82A}">
                    <a16:rowId xmlns:a16="http://schemas.microsoft.com/office/drawing/2014/main" val="4152180566"/>
                  </a:ext>
                </a:extLst>
              </a:tr>
              <a:tr h="331356">
                <a:tc>
                  <a:txBody>
                    <a:bodyPr/>
                    <a:lstStyle/>
                    <a:p>
                      <a:pPr algn="r" fontAlgn="ctr"/>
                      <a:r>
                        <a:rPr lang="fr-FR" sz="1200" baseline="0">
                          <a:effectLst/>
                        </a:rPr>
                        <a:t>ECA</a:t>
                      </a:r>
                    </a:p>
                  </a:txBody>
                  <a:tcPr anchor="ctr"/>
                </a:tc>
                <a:tc>
                  <a:txBody>
                    <a:bodyPr/>
                    <a:lstStyle/>
                    <a:p>
                      <a:pPr algn="r" fontAlgn="ctr"/>
                      <a:r>
                        <a:rPr lang="en-US" sz="1200" baseline="0">
                          <a:effectLst/>
                        </a:rPr>
                        <a:t>Europe &amp; Central Asia (developing only)</a:t>
                      </a:r>
                    </a:p>
                  </a:txBody>
                  <a:tcPr anchor="ctr"/>
                </a:tc>
                <a:extLst>
                  <a:ext uri="{0D108BD9-81ED-4DB2-BD59-A6C34878D82A}">
                    <a16:rowId xmlns:a16="http://schemas.microsoft.com/office/drawing/2014/main" val="881835585"/>
                  </a:ext>
                </a:extLst>
              </a:tr>
              <a:tr h="331356">
                <a:tc>
                  <a:txBody>
                    <a:bodyPr/>
                    <a:lstStyle/>
                    <a:p>
                      <a:pPr algn="r" fontAlgn="ctr"/>
                      <a:r>
                        <a:rPr lang="fr-FR" sz="1200" baseline="0">
                          <a:effectLst/>
                        </a:rPr>
                        <a:t>ECS</a:t>
                      </a:r>
                    </a:p>
                  </a:txBody>
                  <a:tcPr anchor="ctr"/>
                </a:tc>
                <a:tc>
                  <a:txBody>
                    <a:bodyPr/>
                    <a:lstStyle/>
                    <a:p>
                      <a:pPr algn="r" fontAlgn="ctr"/>
                      <a:r>
                        <a:rPr lang="en-US" sz="1200" baseline="0" dirty="0">
                          <a:effectLst/>
                        </a:rPr>
                        <a:t>Europe &amp; Central Asia (all income levels)</a:t>
                      </a:r>
                    </a:p>
                  </a:txBody>
                  <a:tcPr anchor="ctr"/>
                </a:tc>
                <a:extLst>
                  <a:ext uri="{0D108BD9-81ED-4DB2-BD59-A6C34878D82A}">
                    <a16:rowId xmlns:a16="http://schemas.microsoft.com/office/drawing/2014/main" val="4071849158"/>
                  </a:ext>
                </a:extLst>
              </a:tr>
              <a:tr h="331356">
                <a:tc>
                  <a:txBody>
                    <a:bodyPr/>
                    <a:lstStyle/>
                    <a:p>
                      <a:pPr algn="r" fontAlgn="ctr"/>
                      <a:r>
                        <a:rPr lang="fr-FR" sz="1200" baseline="0">
                          <a:effectLst/>
                        </a:rPr>
                        <a:t>EMU</a:t>
                      </a:r>
                    </a:p>
                  </a:txBody>
                  <a:tcPr anchor="ctr"/>
                </a:tc>
                <a:tc>
                  <a:txBody>
                    <a:bodyPr/>
                    <a:lstStyle/>
                    <a:p>
                      <a:pPr algn="r" fontAlgn="ctr"/>
                      <a:r>
                        <a:rPr lang="fr-FR" sz="1200" baseline="0">
                          <a:effectLst/>
                        </a:rPr>
                        <a:t>Euro area</a:t>
                      </a:r>
                    </a:p>
                  </a:txBody>
                  <a:tcPr anchor="ctr"/>
                </a:tc>
                <a:extLst>
                  <a:ext uri="{0D108BD9-81ED-4DB2-BD59-A6C34878D82A}">
                    <a16:rowId xmlns:a16="http://schemas.microsoft.com/office/drawing/2014/main" val="603123561"/>
                  </a:ext>
                </a:extLst>
              </a:tr>
              <a:tr h="331356">
                <a:tc>
                  <a:txBody>
                    <a:bodyPr/>
                    <a:lstStyle/>
                    <a:p>
                      <a:pPr algn="r" fontAlgn="ctr"/>
                      <a:r>
                        <a:rPr lang="fr-FR" sz="1200" baseline="0">
                          <a:effectLst/>
                        </a:rPr>
                        <a:t>EUU</a:t>
                      </a:r>
                    </a:p>
                  </a:txBody>
                  <a:tcPr anchor="ctr"/>
                </a:tc>
                <a:tc>
                  <a:txBody>
                    <a:bodyPr/>
                    <a:lstStyle/>
                    <a:p>
                      <a:pPr algn="r" fontAlgn="ctr"/>
                      <a:r>
                        <a:rPr lang="fr-FR" sz="1200" baseline="0">
                          <a:effectLst/>
                        </a:rPr>
                        <a:t>European Union</a:t>
                      </a:r>
                    </a:p>
                  </a:txBody>
                  <a:tcPr anchor="ctr"/>
                </a:tc>
                <a:extLst>
                  <a:ext uri="{0D108BD9-81ED-4DB2-BD59-A6C34878D82A}">
                    <a16:rowId xmlns:a16="http://schemas.microsoft.com/office/drawing/2014/main" val="3547338519"/>
                  </a:ext>
                </a:extLst>
              </a:tr>
              <a:tr h="331356">
                <a:tc>
                  <a:txBody>
                    <a:bodyPr/>
                    <a:lstStyle/>
                    <a:p>
                      <a:pPr algn="r" fontAlgn="ctr"/>
                      <a:r>
                        <a:rPr lang="fr-FR" sz="1200" baseline="0">
                          <a:effectLst/>
                        </a:rPr>
                        <a:t>HIC</a:t>
                      </a:r>
                    </a:p>
                  </a:txBody>
                  <a:tcPr anchor="ctr"/>
                </a:tc>
                <a:tc>
                  <a:txBody>
                    <a:bodyPr/>
                    <a:lstStyle/>
                    <a:p>
                      <a:pPr algn="r" fontAlgn="ctr"/>
                      <a:r>
                        <a:rPr lang="fr-FR" sz="1200" baseline="0">
                          <a:effectLst/>
                        </a:rPr>
                        <a:t>High income</a:t>
                      </a:r>
                    </a:p>
                  </a:txBody>
                  <a:tcPr anchor="ctr"/>
                </a:tc>
                <a:extLst>
                  <a:ext uri="{0D108BD9-81ED-4DB2-BD59-A6C34878D82A}">
                    <a16:rowId xmlns:a16="http://schemas.microsoft.com/office/drawing/2014/main" val="3469101948"/>
                  </a:ext>
                </a:extLst>
              </a:tr>
              <a:tr h="331356">
                <a:tc>
                  <a:txBody>
                    <a:bodyPr/>
                    <a:lstStyle/>
                    <a:p>
                      <a:pPr algn="r" fontAlgn="ctr"/>
                      <a:r>
                        <a:rPr lang="fr-FR" sz="1200" baseline="0">
                          <a:effectLst/>
                        </a:rPr>
                        <a:t>HPC</a:t>
                      </a:r>
                    </a:p>
                  </a:txBody>
                  <a:tcPr anchor="ctr"/>
                </a:tc>
                <a:tc>
                  <a:txBody>
                    <a:bodyPr/>
                    <a:lstStyle/>
                    <a:p>
                      <a:pPr algn="r" fontAlgn="ctr"/>
                      <a:r>
                        <a:rPr lang="en-US" sz="1200" baseline="0">
                          <a:effectLst/>
                        </a:rPr>
                        <a:t>Heavily indebted poor countries (HIPC)</a:t>
                      </a:r>
                    </a:p>
                  </a:txBody>
                  <a:tcPr anchor="ctr"/>
                </a:tc>
                <a:extLst>
                  <a:ext uri="{0D108BD9-81ED-4DB2-BD59-A6C34878D82A}">
                    <a16:rowId xmlns:a16="http://schemas.microsoft.com/office/drawing/2014/main" val="1907592885"/>
                  </a:ext>
                </a:extLst>
              </a:tr>
              <a:tr h="331356">
                <a:tc>
                  <a:txBody>
                    <a:bodyPr/>
                    <a:lstStyle/>
                    <a:p>
                      <a:pPr algn="r" fontAlgn="ctr"/>
                      <a:r>
                        <a:rPr lang="fr-FR" sz="1200" baseline="0">
                          <a:effectLst/>
                        </a:rPr>
                        <a:t>LAC</a:t>
                      </a:r>
                    </a:p>
                  </a:txBody>
                  <a:tcPr anchor="ctr"/>
                </a:tc>
                <a:tc>
                  <a:txBody>
                    <a:bodyPr/>
                    <a:lstStyle/>
                    <a:p>
                      <a:pPr algn="r" fontAlgn="ctr"/>
                      <a:r>
                        <a:rPr lang="en-US" sz="1200" baseline="0">
                          <a:effectLst/>
                        </a:rPr>
                        <a:t>Latin America &amp; Caribbean (developing only)</a:t>
                      </a:r>
                    </a:p>
                  </a:txBody>
                  <a:tcPr anchor="ctr"/>
                </a:tc>
                <a:extLst>
                  <a:ext uri="{0D108BD9-81ED-4DB2-BD59-A6C34878D82A}">
                    <a16:rowId xmlns:a16="http://schemas.microsoft.com/office/drawing/2014/main" val="1120733095"/>
                  </a:ext>
                </a:extLst>
              </a:tr>
              <a:tr h="331356">
                <a:tc>
                  <a:txBody>
                    <a:bodyPr/>
                    <a:lstStyle/>
                    <a:p>
                      <a:pPr algn="r" fontAlgn="ctr"/>
                      <a:r>
                        <a:rPr lang="fr-FR" sz="1200" baseline="0">
                          <a:effectLst/>
                        </a:rPr>
                        <a:t>LCN</a:t>
                      </a:r>
                    </a:p>
                  </a:txBody>
                  <a:tcPr anchor="ctr"/>
                </a:tc>
                <a:tc>
                  <a:txBody>
                    <a:bodyPr/>
                    <a:lstStyle/>
                    <a:p>
                      <a:pPr algn="r" fontAlgn="ctr"/>
                      <a:r>
                        <a:rPr lang="en-US" sz="1200" baseline="0" dirty="0">
                          <a:effectLst/>
                        </a:rPr>
                        <a:t>Latin America &amp; Caribbean (all income levels)</a:t>
                      </a:r>
                    </a:p>
                  </a:txBody>
                  <a:tcPr anchor="ctr"/>
                </a:tc>
                <a:extLst>
                  <a:ext uri="{0D108BD9-81ED-4DB2-BD59-A6C34878D82A}">
                    <a16:rowId xmlns:a16="http://schemas.microsoft.com/office/drawing/2014/main" val="3647997160"/>
                  </a:ext>
                </a:extLst>
              </a:tr>
            </a:tbl>
          </a:graphicData>
        </a:graphic>
      </p:graphicFrame>
      <p:graphicFrame>
        <p:nvGraphicFramePr>
          <p:cNvPr id="6" name="Tableau 6">
            <a:extLst>
              <a:ext uri="{FF2B5EF4-FFF2-40B4-BE49-F238E27FC236}">
                <a16:creationId xmlns:a16="http://schemas.microsoft.com/office/drawing/2014/main" id="{2C5BD301-F40B-782A-3605-00214D84341D}"/>
              </a:ext>
            </a:extLst>
          </p:cNvPr>
          <p:cNvGraphicFramePr>
            <a:graphicFrameLocks noGrp="1"/>
          </p:cNvGraphicFramePr>
          <p:nvPr>
            <p:extLst>
              <p:ext uri="{D42A27DB-BD31-4B8C-83A1-F6EECF244321}">
                <p14:modId xmlns:p14="http://schemas.microsoft.com/office/powerpoint/2010/main" val="2940876776"/>
              </p:ext>
            </p:extLst>
          </p:nvPr>
        </p:nvGraphicFramePr>
        <p:xfrm>
          <a:off x="4556189" y="2382196"/>
          <a:ext cx="3467672" cy="3708398"/>
        </p:xfrm>
        <a:graphic>
          <a:graphicData uri="http://schemas.openxmlformats.org/drawingml/2006/table">
            <a:tbl>
              <a:tblPr bandRow="1">
                <a:tableStyleId>{5C22544A-7EE6-4342-B048-85BDC9FD1C3A}</a:tableStyleId>
              </a:tblPr>
              <a:tblGrid>
                <a:gridCol w="506719">
                  <a:extLst>
                    <a:ext uri="{9D8B030D-6E8A-4147-A177-3AD203B41FA5}">
                      <a16:colId xmlns:a16="http://schemas.microsoft.com/office/drawing/2014/main" val="1652929728"/>
                    </a:ext>
                  </a:extLst>
                </a:gridCol>
                <a:gridCol w="2960953">
                  <a:extLst>
                    <a:ext uri="{9D8B030D-6E8A-4147-A177-3AD203B41FA5}">
                      <a16:colId xmlns:a16="http://schemas.microsoft.com/office/drawing/2014/main" val="1157232361"/>
                    </a:ext>
                  </a:extLst>
                </a:gridCol>
              </a:tblGrid>
              <a:tr h="333560">
                <a:tc>
                  <a:txBody>
                    <a:bodyPr/>
                    <a:lstStyle/>
                    <a:p>
                      <a:pPr algn="r" fontAlgn="ctr"/>
                      <a:r>
                        <a:rPr lang="fr-FR" sz="1200" baseline="0" dirty="0">
                          <a:effectLst/>
                        </a:rPr>
                        <a:t>LDC</a:t>
                      </a:r>
                    </a:p>
                  </a:txBody>
                  <a:tcPr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1200" baseline="0" dirty="0">
                          <a:effectLst/>
                        </a:rPr>
                        <a:t>Least developed countries: UN classification</a:t>
                      </a:r>
                    </a:p>
                  </a:txBody>
                  <a:tcPr anchor="ctr"/>
                </a:tc>
                <a:extLst>
                  <a:ext uri="{0D108BD9-81ED-4DB2-BD59-A6C34878D82A}">
                    <a16:rowId xmlns:a16="http://schemas.microsoft.com/office/drawing/2014/main" val="3322428821"/>
                  </a:ext>
                </a:extLst>
              </a:tr>
              <a:tr h="374982">
                <a:tc>
                  <a:txBody>
                    <a:bodyPr/>
                    <a:lstStyle/>
                    <a:p>
                      <a:pPr algn="r" fontAlgn="ctr"/>
                      <a:r>
                        <a:rPr lang="fr-FR" sz="1200" baseline="0" dirty="0">
                          <a:effectLst/>
                        </a:rPr>
                        <a:t>LIC</a:t>
                      </a:r>
                    </a:p>
                  </a:txBody>
                  <a:tcPr anchor="ctr"/>
                </a:tc>
                <a:tc>
                  <a:txBody>
                    <a:bodyPr/>
                    <a:lstStyle/>
                    <a:p>
                      <a:pPr algn="r" fontAlgn="ctr"/>
                      <a:r>
                        <a:rPr lang="fr-FR" sz="1200" baseline="0" dirty="0">
                          <a:effectLst/>
                        </a:rPr>
                        <a:t>Low </a:t>
                      </a:r>
                      <a:r>
                        <a:rPr lang="fr-FR" sz="1200" baseline="0" dirty="0" err="1">
                          <a:effectLst/>
                        </a:rPr>
                        <a:t>income</a:t>
                      </a:r>
                      <a:endParaRPr lang="fr-FR" sz="1200" baseline="0" dirty="0">
                        <a:effectLst/>
                      </a:endParaRPr>
                    </a:p>
                  </a:txBody>
                  <a:tcPr anchor="ctr"/>
                </a:tc>
                <a:extLst>
                  <a:ext uri="{0D108BD9-81ED-4DB2-BD59-A6C34878D82A}">
                    <a16:rowId xmlns:a16="http://schemas.microsoft.com/office/drawing/2014/main" val="699617130"/>
                  </a:ext>
                </a:extLst>
              </a:tr>
              <a:tr h="374982">
                <a:tc>
                  <a:txBody>
                    <a:bodyPr/>
                    <a:lstStyle/>
                    <a:p>
                      <a:pPr algn="r" fontAlgn="ctr"/>
                      <a:r>
                        <a:rPr lang="fr-FR" sz="1200" baseline="0">
                          <a:effectLst/>
                        </a:rPr>
                        <a:t>LMC</a:t>
                      </a:r>
                    </a:p>
                  </a:txBody>
                  <a:tcPr anchor="ctr"/>
                </a:tc>
                <a:tc>
                  <a:txBody>
                    <a:bodyPr/>
                    <a:lstStyle/>
                    <a:p>
                      <a:pPr algn="r" fontAlgn="ctr"/>
                      <a:r>
                        <a:rPr lang="fr-FR" sz="1200" baseline="0" dirty="0" err="1">
                          <a:effectLst/>
                        </a:rPr>
                        <a:t>Lower</a:t>
                      </a:r>
                      <a:r>
                        <a:rPr lang="fr-FR" sz="1200" baseline="0" dirty="0">
                          <a:effectLst/>
                        </a:rPr>
                        <a:t> middle </a:t>
                      </a:r>
                      <a:r>
                        <a:rPr lang="fr-FR" sz="1200" baseline="0" dirty="0" err="1">
                          <a:effectLst/>
                        </a:rPr>
                        <a:t>income</a:t>
                      </a:r>
                      <a:endParaRPr lang="fr-FR" sz="1200" baseline="0" dirty="0">
                        <a:effectLst/>
                      </a:endParaRPr>
                    </a:p>
                  </a:txBody>
                  <a:tcPr anchor="ctr"/>
                </a:tc>
                <a:extLst>
                  <a:ext uri="{0D108BD9-81ED-4DB2-BD59-A6C34878D82A}">
                    <a16:rowId xmlns:a16="http://schemas.microsoft.com/office/drawing/2014/main" val="2832260821"/>
                  </a:ext>
                </a:extLst>
              </a:tr>
              <a:tr h="374982">
                <a:tc>
                  <a:txBody>
                    <a:bodyPr/>
                    <a:lstStyle/>
                    <a:p>
                      <a:pPr algn="r" fontAlgn="ctr"/>
                      <a:r>
                        <a:rPr lang="fr-FR" sz="1200" baseline="0">
                          <a:effectLst/>
                        </a:rPr>
                        <a:t>LMY</a:t>
                      </a:r>
                    </a:p>
                  </a:txBody>
                  <a:tcPr anchor="ctr"/>
                </a:tc>
                <a:tc>
                  <a:txBody>
                    <a:bodyPr/>
                    <a:lstStyle/>
                    <a:p>
                      <a:pPr algn="r" fontAlgn="ctr"/>
                      <a:r>
                        <a:rPr lang="fr-FR" sz="1200" baseline="0" dirty="0">
                          <a:effectLst/>
                        </a:rPr>
                        <a:t>Low &amp; middle </a:t>
                      </a:r>
                      <a:r>
                        <a:rPr lang="fr-FR" sz="1200" baseline="0" dirty="0" err="1">
                          <a:effectLst/>
                        </a:rPr>
                        <a:t>income</a:t>
                      </a:r>
                      <a:endParaRPr lang="fr-FR" sz="1200" baseline="0" dirty="0">
                        <a:effectLst/>
                      </a:endParaRPr>
                    </a:p>
                  </a:txBody>
                  <a:tcPr anchor="ctr"/>
                </a:tc>
                <a:extLst>
                  <a:ext uri="{0D108BD9-81ED-4DB2-BD59-A6C34878D82A}">
                    <a16:rowId xmlns:a16="http://schemas.microsoft.com/office/drawing/2014/main" val="3071975539"/>
                  </a:ext>
                </a:extLst>
              </a:tr>
              <a:tr h="374982">
                <a:tc>
                  <a:txBody>
                    <a:bodyPr/>
                    <a:lstStyle/>
                    <a:p>
                      <a:pPr algn="r" fontAlgn="ctr"/>
                      <a:r>
                        <a:rPr lang="fr-FR" sz="1200" baseline="0">
                          <a:effectLst/>
                        </a:rPr>
                        <a:t>MEA</a:t>
                      </a:r>
                    </a:p>
                  </a:txBody>
                  <a:tcPr anchor="ctr"/>
                </a:tc>
                <a:tc>
                  <a:txBody>
                    <a:bodyPr/>
                    <a:lstStyle/>
                    <a:p>
                      <a:pPr algn="r" fontAlgn="ctr"/>
                      <a:r>
                        <a:rPr lang="en-US" sz="1200" baseline="0" dirty="0">
                          <a:effectLst/>
                        </a:rPr>
                        <a:t>Middle East &amp; North Africa (all income levels)</a:t>
                      </a:r>
                    </a:p>
                  </a:txBody>
                  <a:tcPr anchor="ctr"/>
                </a:tc>
                <a:extLst>
                  <a:ext uri="{0D108BD9-81ED-4DB2-BD59-A6C34878D82A}">
                    <a16:rowId xmlns:a16="http://schemas.microsoft.com/office/drawing/2014/main" val="824910140"/>
                  </a:ext>
                </a:extLst>
              </a:tr>
              <a:tr h="374982">
                <a:tc>
                  <a:txBody>
                    <a:bodyPr/>
                    <a:lstStyle/>
                    <a:p>
                      <a:pPr algn="r" fontAlgn="ctr"/>
                      <a:r>
                        <a:rPr lang="fr-FR" sz="1200" baseline="0">
                          <a:effectLst/>
                        </a:rPr>
                        <a:t>MIC</a:t>
                      </a:r>
                    </a:p>
                  </a:txBody>
                  <a:tcPr anchor="ctr"/>
                </a:tc>
                <a:tc>
                  <a:txBody>
                    <a:bodyPr/>
                    <a:lstStyle/>
                    <a:p>
                      <a:pPr algn="r" fontAlgn="ctr"/>
                      <a:r>
                        <a:rPr lang="fr-FR" sz="1200" baseline="0" dirty="0">
                          <a:effectLst/>
                        </a:rPr>
                        <a:t>Middle </a:t>
                      </a:r>
                      <a:r>
                        <a:rPr lang="fr-FR" sz="1200" baseline="0" dirty="0" err="1">
                          <a:effectLst/>
                        </a:rPr>
                        <a:t>income</a:t>
                      </a:r>
                      <a:endParaRPr lang="fr-FR" sz="1200" baseline="0" dirty="0">
                        <a:effectLst/>
                      </a:endParaRPr>
                    </a:p>
                  </a:txBody>
                  <a:tcPr anchor="ctr"/>
                </a:tc>
                <a:extLst>
                  <a:ext uri="{0D108BD9-81ED-4DB2-BD59-A6C34878D82A}">
                    <a16:rowId xmlns:a16="http://schemas.microsoft.com/office/drawing/2014/main" val="1245484207"/>
                  </a:ext>
                </a:extLst>
              </a:tr>
              <a:tr h="374982">
                <a:tc>
                  <a:txBody>
                    <a:bodyPr/>
                    <a:lstStyle/>
                    <a:p>
                      <a:pPr algn="r" fontAlgn="ctr"/>
                      <a:r>
                        <a:rPr lang="fr-FR" sz="1200" baseline="0">
                          <a:effectLst/>
                        </a:rPr>
                        <a:t>MNA</a:t>
                      </a:r>
                    </a:p>
                  </a:txBody>
                  <a:tcPr anchor="ctr"/>
                </a:tc>
                <a:tc>
                  <a:txBody>
                    <a:bodyPr/>
                    <a:lstStyle/>
                    <a:p>
                      <a:pPr algn="r" fontAlgn="ctr"/>
                      <a:r>
                        <a:rPr lang="en-US" sz="1200" baseline="0" dirty="0">
                          <a:effectLst/>
                        </a:rPr>
                        <a:t>Middle East &amp; North Africa (developing only)</a:t>
                      </a:r>
                    </a:p>
                  </a:txBody>
                  <a:tcPr anchor="ctr"/>
                </a:tc>
                <a:extLst>
                  <a:ext uri="{0D108BD9-81ED-4DB2-BD59-A6C34878D82A}">
                    <a16:rowId xmlns:a16="http://schemas.microsoft.com/office/drawing/2014/main" val="217537688"/>
                  </a:ext>
                </a:extLst>
              </a:tr>
              <a:tr h="374982">
                <a:tc>
                  <a:txBody>
                    <a:bodyPr/>
                    <a:lstStyle/>
                    <a:p>
                      <a:pPr algn="r" fontAlgn="ctr"/>
                      <a:r>
                        <a:rPr lang="fr-FR" sz="1200" baseline="0">
                          <a:effectLst/>
                        </a:rPr>
                        <a:t>NAC</a:t>
                      </a:r>
                    </a:p>
                  </a:txBody>
                  <a:tcPr anchor="ctr"/>
                </a:tc>
                <a:tc>
                  <a:txBody>
                    <a:bodyPr/>
                    <a:lstStyle/>
                    <a:p>
                      <a:pPr algn="r" fontAlgn="ctr"/>
                      <a:r>
                        <a:rPr lang="fr-FR" sz="1200" baseline="0" dirty="0">
                          <a:effectLst/>
                        </a:rPr>
                        <a:t>North America</a:t>
                      </a:r>
                    </a:p>
                  </a:txBody>
                  <a:tcPr anchor="ctr"/>
                </a:tc>
                <a:extLst>
                  <a:ext uri="{0D108BD9-81ED-4DB2-BD59-A6C34878D82A}">
                    <a16:rowId xmlns:a16="http://schemas.microsoft.com/office/drawing/2014/main" val="2894969186"/>
                  </a:ext>
                </a:extLst>
              </a:tr>
              <a:tr h="374982">
                <a:tc>
                  <a:txBody>
                    <a:bodyPr/>
                    <a:lstStyle/>
                    <a:p>
                      <a:pPr algn="r" fontAlgn="ctr"/>
                      <a:r>
                        <a:rPr lang="fr-FR" sz="1200" baseline="0">
                          <a:effectLst/>
                        </a:rPr>
                        <a:t>NRU</a:t>
                      </a:r>
                    </a:p>
                  </a:txBody>
                  <a:tcPr anchor="ctr"/>
                </a:tc>
                <a:tc>
                  <a:txBody>
                    <a:bodyPr/>
                    <a:lstStyle/>
                    <a:p>
                      <a:pPr algn="r" fontAlgn="ctr"/>
                      <a:r>
                        <a:rPr lang="fr-FR" sz="1200" baseline="0" dirty="0">
                          <a:effectLst/>
                        </a:rPr>
                        <a:t>Nauru</a:t>
                      </a:r>
                    </a:p>
                  </a:txBody>
                  <a:tcPr anchor="ctr"/>
                </a:tc>
                <a:extLst>
                  <a:ext uri="{0D108BD9-81ED-4DB2-BD59-A6C34878D82A}">
                    <a16:rowId xmlns:a16="http://schemas.microsoft.com/office/drawing/2014/main" val="598275186"/>
                  </a:ext>
                </a:extLst>
              </a:tr>
              <a:tr h="374982">
                <a:tc>
                  <a:txBody>
                    <a:bodyPr/>
                    <a:lstStyle/>
                    <a:p>
                      <a:pPr algn="r" fontAlgn="ctr"/>
                      <a:r>
                        <a:rPr lang="fr-FR" sz="1200" baseline="0">
                          <a:effectLst/>
                        </a:rPr>
                        <a:t>OED</a:t>
                      </a:r>
                    </a:p>
                  </a:txBody>
                  <a:tcPr anchor="ctr"/>
                </a:tc>
                <a:tc>
                  <a:txBody>
                    <a:bodyPr/>
                    <a:lstStyle/>
                    <a:p>
                      <a:pPr algn="r" fontAlgn="ctr"/>
                      <a:r>
                        <a:rPr lang="fr-FR" sz="1200" baseline="0" dirty="0">
                          <a:effectLst/>
                        </a:rPr>
                        <a:t>OECD </a:t>
                      </a:r>
                      <a:r>
                        <a:rPr lang="fr-FR" sz="1200" baseline="0" dirty="0" err="1">
                          <a:effectLst/>
                        </a:rPr>
                        <a:t>members</a:t>
                      </a:r>
                      <a:endParaRPr lang="fr-FR" sz="1200" baseline="0" dirty="0">
                        <a:effectLst/>
                      </a:endParaRPr>
                    </a:p>
                  </a:txBody>
                  <a:tcPr anchor="ctr"/>
                </a:tc>
                <a:extLst>
                  <a:ext uri="{0D108BD9-81ED-4DB2-BD59-A6C34878D82A}">
                    <a16:rowId xmlns:a16="http://schemas.microsoft.com/office/drawing/2014/main" val="2675886836"/>
                  </a:ext>
                </a:extLst>
              </a:tr>
            </a:tbl>
          </a:graphicData>
        </a:graphic>
      </p:graphicFrame>
      <p:graphicFrame>
        <p:nvGraphicFramePr>
          <p:cNvPr id="7" name="Tableau 7">
            <a:extLst>
              <a:ext uri="{FF2B5EF4-FFF2-40B4-BE49-F238E27FC236}">
                <a16:creationId xmlns:a16="http://schemas.microsoft.com/office/drawing/2014/main" id="{4D636E93-4D5F-CA10-80BF-CB2A05715781}"/>
              </a:ext>
            </a:extLst>
          </p:cNvPr>
          <p:cNvGraphicFramePr>
            <a:graphicFrameLocks noGrp="1"/>
          </p:cNvGraphicFramePr>
          <p:nvPr>
            <p:extLst>
              <p:ext uri="{D42A27DB-BD31-4B8C-83A1-F6EECF244321}">
                <p14:modId xmlns:p14="http://schemas.microsoft.com/office/powerpoint/2010/main" val="586874735"/>
              </p:ext>
            </p:extLst>
          </p:nvPr>
        </p:nvGraphicFramePr>
        <p:xfrm>
          <a:off x="8199214" y="2382195"/>
          <a:ext cx="3230785" cy="1854200"/>
        </p:xfrm>
        <a:graphic>
          <a:graphicData uri="http://schemas.openxmlformats.org/drawingml/2006/table">
            <a:tbl>
              <a:tblPr bandRow="1">
                <a:tableStyleId>{5C22544A-7EE6-4342-B048-85BDC9FD1C3A}</a:tableStyleId>
              </a:tblPr>
              <a:tblGrid>
                <a:gridCol w="540223">
                  <a:extLst>
                    <a:ext uri="{9D8B030D-6E8A-4147-A177-3AD203B41FA5}">
                      <a16:colId xmlns:a16="http://schemas.microsoft.com/office/drawing/2014/main" val="883826588"/>
                    </a:ext>
                  </a:extLst>
                </a:gridCol>
                <a:gridCol w="2690562">
                  <a:extLst>
                    <a:ext uri="{9D8B030D-6E8A-4147-A177-3AD203B41FA5}">
                      <a16:colId xmlns:a16="http://schemas.microsoft.com/office/drawing/2014/main" val="3492299303"/>
                    </a:ext>
                  </a:extLst>
                </a:gridCol>
              </a:tblGrid>
              <a:tr h="370840">
                <a:tc>
                  <a:txBody>
                    <a:bodyPr/>
                    <a:lstStyle/>
                    <a:p>
                      <a:pPr algn="r" fontAlgn="ctr"/>
                      <a:r>
                        <a:rPr lang="fr-FR" sz="1200" baseline="0" dirty="0">
                          <a:effectLst/>
                        </a:rPr>
                        <a:t>SAS</a:t>
                      </a:r>
                    </a:p>
                  </a:txBody>
                  <a:tcPr anchor="ctr"/>
                </a:tc>
                <a:tc>
                  <a:txBody>
                    <a:bodyPr/>
                    <a:lstStyle/>
                    <a:p>
                      <a:pPr algn="r" fontAlgn="ctr"/>
                      <a:r>
                        <a:rPr lang="fr-FR" sz="1200" baseline="0" dirty="0">
                          <a:effectLst/>
                        </a:rPr>
                        <a:t>South Asia</a:t>
                      </a:r>
                    </a:p>
                  </a:txBody>
                  <a:tcPr anchor="ctr"/>
                </a:tc>
                <a:extLst>
                  <a:ext uri="{0D108BD9-81ED-4DB2-BD59-A6C34878D82A}">
                    <a16:rowId xmlns:a16="http://schemas.microsoft.com/office/drawing/2014/main" val="3649540171"/>
                  </a:ext>
                </a:extLst>
              </a:tr>
              <a:tr h="370840">
                <a:tc>
                  <a:txBody>
                    <a:bodyPr/>
                    <a:lstStyle/>
                    <a:p>
                      <a:pPr algn="r" fontAlgn="ctr"/>
                      <a:r>
                        <a:rPr lang="fr-FR" sz="1200" baseline="0" dirty="0">
                          <a:effectLst/>
                        </a:rPr>
                        <a:t>SSA</a:t>
                      </a:r>
                    </a:p>
                  </a:txBody>
                  <a:tcPr anchor="ctr"/>
                </a:tc>
                <a:tc>
                  <a:txBody>
                    <a:bodyPr/>
                    <a:lstStyle/>
                    <a:p>
                      <a:pPr algn="r" fontAlgn="ctr"/>
                      <a:r>
                        <a:rPr lang="fr-FR" sz="1200" baseline="0" dirty="0" err="1">
                          <a:effectLst/>
                        </a:rPr>
                        <a:t>Sub-Saharan</a:t>
                      </a:r>
                      <a:r>
                        <a:rPr lang="fr-FR" sz="1200" baseline="0" dirty="0">
                          <a:effectLst/>
                        </a:rPr>
                        <a:t> </a:t>
                      </a:r>
                      <a:r>
                        <a:rPr lang="fr-FR" sz="1200" baseline="0" dirty="0" err="1">
                          <a:effectLst/>
                        </a:rPr>
                        <a:t>Africa</a:t>
                      </a:r>
                      <a:r>
                        <a:rPr lang="fr-FR" sz="1200" baseline="0" dirty="0">
                          <a:effectLst/>
                        </a:rPr>
                        <a:t> (</a:t>
                      </a:r>
                      <a:r>
                        <a:rPr lang="fr-FR" sz="1200" baseline="0" dirty="0" err="1">
                          <a:effectLst/>
                        </a:rPr>
                        <a:t>developing</a:t>
                      </a:r>
                      <a:r>
                        <a:rPr lang="fr-FR" sz="1200" baseline="0" dirty="0">
                          <a:effectLst/>
                        </a:rPr>
                        <a:t> </a:t>
                      </a:r>
                      <a:r>
                        <a:rPr lang="fr-FR" sz="1200" baseline="0" dirty="0" err="1">
                          <a:effectLst/>
                        </a:rPr>
                        <a:t>only</a:t>
                      </a:r>
                      <a:r>
                        <a:rPr lang="fr-FR" sz="1200" baseline="0" dirty="0">
                          <a:effectLst/>
                        </a:rPr>
                        <a:t>)</a:t>
                      </a:r>
                    </a:p>
                  </a:txBody>
                  <a:tcPr anchor="ctr"/>
                </a:tc>
                <a:extLst>
                  <a:ext uri="{0D108BD9-81ED-4DB2-BD59-A6C34878D82A}">
                    <a16:rowId xmlns:a16="http://schemas.microsoft.com/office/drawing/2014/main" val="3890571601"/>
                  </a:ext>
                </a:extLst>
              </a:tr>
              <a:tr h="370840">
                <a:tc>
                  <a:txBody>
                    <a:bodyPr/>
                    <a:lstStyle/>
                    <a:p>
                      <a:pPr algn="r" fontAlgn="ctr"/>
                      <a:r>
                        <a:rPr lang="fr-FR" sz="1200" baseline="0">
                          <a:effectLst/>
                        </a:rPr>
                        <a:t>SSF</a:t>
                      </a:r>
                    </a:p>
                  </a:txBody>
                  <a:tcPr anchor="ctr"/>
                </a:tc>
                <a:tc>
                  <a:txBody>
                    <a:bodyPr/>
                    <a:lstStyle/>
                    <a:p>
                      <a:pPr algn="r" fontAlgn="ctr"/>
                      <a:r>
                        <a:rPr lang="fr-FR" sz="1200" baseline="0" dirty="0" err="1">
                          <a:effectLst/>
                        </a:rPr>
                        <a:t>Sub-Saharan</a:t>
                      </a:r>
                      <a:r>
                        <a:rPr lang="fr-FR" sz="1200" baseline="0" dirty="0">
                          <a:effectLst/>
                        </a:rPr>
                        <a:t> </a:t>
                      </a:r>
                      <a:r>
                        <a:rPr lang="fr-FR" sz="1200" baseline="0" dirty="0" err="1">
                          <a:effectLst/>
                        </a:rPr>
                        <a:t>Africa</a:t>
                      </a:r>
                      <a:r>
                        <a:rPr lang="fr-FR" sz="1200" baseline="0" dirty="0">
                          <a:effectLst/>
                        </a:rPr>
                        <a:t> (all </a:t>
                      </a:r>
                      <a:r>
                        <a:rPr lang="fr-FR" sz="1200" baseline="0" dirty="0" err="1">
                          <a:effectLst/>
                        </a:rPr>
                        <a:t>income</a:t>
                      </a:r>
                      <a:r>
                        <a:rPr lang="fr-FR" sz="1200" baseline="0" dirty="0">
                          <a:effectLst/>
                        </a:rPr>
                        <a:t> </a:t>
                      </a:r>
                      <a:r>
                        <a:rPr lang="fr-FR" sz="1200" baseline="0" dirty="0" err="1">
                          <a:effectLst/>
                        </a:rPr>
                        <a:t>levels</a:t>
                      </a:r>
                      <a:r>
                        <a:rPr lang="fr-FR" sz="1200" baseline="0" dirty="0">
                          <a:effectLst/>
                        </a:rPr>
                        <a:t>)</a:t>
                      </a:r>
                    </a:p>
                  </a:txBody>
                  <a:tcPr anchor="ctr"/>
                </a:tc>
                <a:extLst>
                  <a:ext uri="{0D108BD9-81ED-4DB2-BD59-A6C34878D82A}">
                    <a16:rowId xmlns:a16="http://schemas.microsoft.com/office/drawing/2014/main" val="2201356458"/>
                  </a:ext>
                </a:extLst>
              </a:tr>
              <a:tr h="370840">
                <a:tc>
                  <a:txBody>
                    <a:bodyPr/>
                    <a:lstStyle/>
                    <a:p>
                      <a:pPr algn="r" fontAlgn="ctr"/>
                      <a:r>
                        <a:rPr lang="fr-FR" sz="1200" baseline="0">
                          <a:effectLst/>
                        </a:rPr>
                        <a:t>UMC</a:t>
                      </a:r>
                    </a:p>
                  </a:txBody>
                  <a:tcPr anchor="ctr"/>
                </a:tc>
                <a:tc>
                  <a:txBody>
                    <a:bodyPr/>
                    <a:lstStyle/>
                    <a:p>
                      <a:pPr algn="r" fontAlgn="ctr"/>
                      <a:r>
                        <a:rPr lang="fr-FR" sz="1200" baseline="0" dirty="0" err="1">
                          <a:effectLst/>
                        </a:rPr>
                        <a:t>Upper</a:t>
                      </a:r>
                      <a:r>
                        <a:rPr lang="fr-FR" sz="1200" baseline="0" dirty="0">
                          <a:effectLst/>
                        </a:rPr>
                        <a:t> middle </a:t>
                      </a:r>
                      <a:r>
                        <a:rPr lang="fr-FR" sz="1200" baseline="0" dirty="0" err="1">
                          <a:effectLst/>
                        </a:rPr>
                        <a:t>income</a:t>
                      </a:r>
                      <a:endParaRPr lang="fr-FR" sz="1200" baseline="0" dirty="0">
                        <a:effectLst/>
                      </a:endParaRPr>
                    </a:p>
                  </a:txBody>
                  <a:tcPr anchor="ctr"/>
                </a:tc>
                <a:extLst>
                  <a:ext uri="{0D108BD9-81ED-4DB2-BD59-A6C34878D82A}">
                    <a16:rowId xmlns:a16="http://schemas.microsoft.com/office/drawing/2014/main" val="1375555775"/>
                  </a:ext>
                </a:extLst>
              </a:tr>
              <a:tr h="370840">
                <a:tc>
                  <a:txBody>
                    <a:bodyPr/>
                    <a:lstStyle/>
                    <a:p>
                      <a:pPr algn="r" fontAlgn="ctr"/>
                      <a:r>
                        <a:rPr lang="fr-FR" sz="1200" baseline="0" dirty="0">
                          <a:effectLst/>
                        </a:rPr>
                        <a:t>WLD</a:t>
                      </a:r>
                    </a:p>
                  </a:txBody>
                  <a:tcPr anchor="ctr"/>
                </a:tc>
                <a:tc>
                  <a:txBody>
                    <a:bodyPr/>
                    <a:lstStyle/>
                    <a:p>
                      <a:pPr algn="r" fontAlgn="ctr"/>
                      <a:r>
                        <a:rPr lang="fr-FR" sz="1200" baseline="0" dirty="0">
                          <a:effectLst/>
                        </a:rPr>
                        <a:t>World</a:t>
                      </a:r>
                    </a:p>
                  </a:txBody>
                  <a:tcPr anchor="ctr"/>
                </a:tc>
                <a:extLst>
                  <a:ext uri="{0D108BD9-81ED-4DB2-BD59-A6C34878D82A}">
                    <a16:rowId xmlns:a16="http://schemas.microsoft.com/office/drawing/2014/main" val="2474827291"/>
                  </a:ext>
                </a:extLst>
              </a:tr>
            </a:tbl>
          </a:graphicData>
        </a:graphic>
      </p:graphicFrame>
      <p:sp>
        <p:nvSpPr>
          <p:cNvPr id="12" name="ZoneTexte 11">
            <a:extLst>
              <a:ext uri="{FF2B5EF4-FFF2-40B4-BE49-F238E27FC236}">
                <a16:creationId xmlns:a16="http://schemas.microsoft.com/office/drawing/2014/main" id="{CF702BD5-A6B3-6FE7-BA46-C5F7F13D2484}"/>
              </a:ext>
            </a:extLst>
          </p:cNvPr>
          <p:cNvSpPr txBox="1"/>
          <p:nvPr/>
        </p:nvSpPr>
        <p:spPr>
          <a:xfrm>
            <a:off x="8892540" y="6027111"/>
            <a:ext cx="2823210" cy="58477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2A7E01-E523-49EA-9B1D-40E6AE278A8B}" type="slidenum">
              <a:rPr kumimoji="0" lang="fr-FR" sz="3200" b="0" i="0" u="none" strike="noStrike" kern="1200" cap="none" spc="0" normalizeH="0" baseline="0" noProof="0" smtClean="0">
                <a:ln>
                  <a:noFill/>
                </a:ln>
                <a:solidFill>
                  <a:prstClr val="black">
                    <a:alpha val="25000"/>
                  </a:prstClr>
                </a:solidFill>
                <a:effectLst/>
                <a:uLnTx/>
                <a:uFillTx/>
                <a:latin typeface="Calibri Light" panose="020F03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fr-FR" sz="3200" b="0" i="0" u="none" strike="noStrike" kern="1200" cap="none" spc="0" normalizeH="0" baseline="0" noProof="0" dirty="0">
              <a:ln>
                <a:noFill/>
              </a:ln>
              <a:solidFill>
                <a:prstClr val="black">
                  <a:alpha val="25000"/>
                </a:prstClr>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293111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7197995-47E2-6462-63DE-4673EAC5B232}"/>
              </a:ext>
            </a:extLst>
          </p:cNvPr>
          <p:cNvPicPr>
            <a:picLocks noGrp="1" noChangeAspect="1"/>
          </p:cNvPicPr>
          <p:nvPr>
            <p:ph idx="1"/>
          </p:nvPr>
        </p:nvPicPr>
        <p:blipFill>
          <a:blip r:embed="rId2"/>
          <a:stretch>
            <a:fillRect/>
          </a:stretch>
        </p:blipFill>
        <p:spPr>
          <a:xfrm>
            <a:off x="676275" y="835602"/>
            <a:ext cx="10753725" cy="5150284"/>
          </a:xfrm>
          <a:prstGeom prst="rect">
            <a:avLst/>
          </a:prstGeom>
        </p:spPr>
      </p:pic>
      <p:sp>
        <p:nvSpPr>
          <p:cNvPr id="4" name="Espace réservé du numéro de diapositive 3">
            <a:extLst>
              <a:ext uri="{FF2B5EF4-FFF2-40B4-BE49-F238E27FC236}">
                <a16:creationId xmlns:a16="http://schemas.microsoft.com/office/drawing/2014/main" id="{7984E958-DE68-7873-1218-801C66C9AD43}"/>
              </a:ext>
            </a:extLst>
          </p:cNvPr>
          <p:cNvSpPr>
            <a:spLocks noGrp="1"/>
          </p:cNvSpPr>
          <p:nvPr>
            <p:ph type="sldNum" sz="quarter" idx="12"/>
          </p:nvPr>
        </p:nvSpPr>
        <p:spPr/>
        <p:txBody>
          <a:bodyPr/>
          <a:lstStyle/>
          <a:p>
            <a:fld id="{862A7E01-E523-49EA-9B1D-40E6AE278A8B}" type="slidenum">
              <a:rPr lang="fr-FR" smtClean="0"/>
              <a:pPr/>
              <a:t>50</a:t>
            </a:fld>
            <a:endParaRPr lang="fr-FR" dirty="0"/>
          </a:p>
        </p:txBody>
      </p:sp>
    </p:spTree>
    <p:extLst>
      <p:ext uri="{BB962C8B-B14F-4D97-AF65-F5344CB8AC3E}">
        <p14:creationId xmlns:p14="http://schemas.microsoft.com/office/powerpoint/2010/main" val="19596359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6A84C3-3670-6EBD-73B7-A12BC17CA59A}"/>
              </a:ext>
            </a:extLst>
          </p:cNvPr>
          <p:cNvPicPr>
            <a:picLocks noGrp="1" noChangeAspect="1"/>
          </p:cNvPicPr>
          <p:nvPr>
            <p:ph idx="1"/>
          </p:nvPr>
        </p:nvPicPr>
        <p:blipFill>
          <a:blip r:embed="rId2"/>
          <a:stretch>
            <a:fillRect/>
          </a:stretch>
        </p:blipFill>
        <p:spPr>
          <a:xfrm>
            <a:off x="676275" y="807679"/>
            <a:ext cx="10753725" cy="5096593"/>
          </a:xfrm>
          <a:prstGeom prst="rect">
            <a:avLst/>
          </a:prstGeom>
        </p:spPr>
      </p:pic>
      <p:sp>
        <p:nvSpPr>
          <p:cNvPr id="4" name="Espace réservé du numéro de diapositive 3">
            <a:extLst>
              <a:ext uri="{FF2B5EF4-FFF2-40B4-BE49-F238E27FC236}">
                <a16:creationId xmlns:a16="http://schemas.microsoft.com/office/drawing/2014/main" id="{B56E902A-40D1-ECCB-1EE9-FC453D68A411}"/>
              </a:ext>
            </a:extLst>
          </p:cNvPr>
          <p:cNvSpPr>
            <a:spLocks noGrp="1"/>
          </p:cNvSpPr>
          <p:nvPr>
            <p:ph type="sldNum" sz="quarter" idx="12"/>
          </p:nvPr>
        </p:nvSpPr>
        <p:spPr/>
        <p:txBody>
          <a:bodyPr/>
          <a:lstStyle/>
          <a:p>
            <a:fld id="{862A7E01-E523-49EA-9B1D-40E6AE278A8B}" type="slidenum">
              <a:rPr lang="fr-FR" smtClean="0"/>
              <a:pPr/>
              <a:t>51</a:t>
            </a:fld>
            <a:endParaRPr lang="fr-FR" dirty="0"/>
          </a:p>
        </p:txBody>
      </p:sp>
    </p:spTree>
    <p:extLst>
      <p:ext uri="{BB962C8B-B14F-4D97-AF65-F5344CB8AC3E}">
        <p14:creationId xmlns:p14="http://schemas.microsoft.com/office/powerpoint/2010/main" val="559999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FE2CFB8-52B5-E9EB-21EA-24B0F6168D46}"/>
              </a:ext>
            </a:extLst>
          </p:cNvPr>
          <p:cNvPicPr>
            <a:picLocks noGrp="1" noChangeAspect="1"/>
          </p:cNvPicPr>
          <p:nvPr>
            <p:ph idx="1"/>
          </p:nvPr>
        </p:nvPicPr>
        <p:blipFill>
          <a:blip r:embed="rId2"/>
          <a:stretch>
            <a:fillRect/>
          </a:stretch>
        </p:blipFill>
        <p:spPr>
          <a:xfrm>
            <a:off x="761678" y="693162"/>
            <a:ext cx="4805109" cy="4381256"/>
          </a:xfrm>
          <a:prstGeom prst="rect">
            <a:avLst/>
          </a:prstGeom>
        </p:spPr>
      </p:pic>
      <p:sp>
        <p:nvSpPr>
          <p:cNvPr id="4" name="Espace réservé du numéro de diapositive 3">
            <a:extLst>
              <a:ext uri="{FF2B5EF4-FFF2-40B4-BE49-F238E27FC236}">
                <a16:creationId xmlns:a16="http://schemas.microsoft.com/office/drawing/2014/main" id="{BFDF8DD3-3710-5FCB-2ABF-A4C09D765685}"/>
              </a:ext>
            </a:extLst>
          </p:cNvPr>
          <p:cNvSpPr>
            <a:spLocks noGrp="1"/>
          </p:cNvSpPr>
          <p:nvPr>
            <p:ph type="sldNum" sz="quarter" idx="12"/>
          </p:nvPr>
        </p:nvSpPr>
        <p:spPr/>
        <p:txBody>
          <a:bodyPr/>
          <a:lstStyle/>
          <a:p>
            <a:fld id="{862A7E01-E523-49EA-9B1D-40E6AE278A8B}" type="slidenum">
              <a:rPr lang="fr-FR" smtClean="0"/>
              <a:pPr/>
              <a:t>52</a:t>
            </a:fld>
            <a:endParaRPr lang="fr-FR" dirty="0"/>
          </a:p>
        </p:txBody>
      </p:sp>
      <p:pic>
        <p:nvPicPr>
          <p:cNvPr id="6" name="Image 5">
            <a:extLst>
              <a:ext uri="{FF2B5EF4-FFF2-40B4-BE49-F238E27FC236}">
                <a16:creationId xmlns:a16="http://schemas.microsoft.com/office/drawing/2014/main" id="{2715CAFD-D6DC-BC19-ECE5-9F66513A3D10}"/>
              </a:ext>
            </a:extLst>
          </p:cNvPr>
          <p:cNvPicPr>
            <a:picLocks noChangeAspect="1"/>
          </p:cNvPicPr>
          <p:nvPr/>
        </p:nvPicPr>
        <p:blipFill>
          <a:blip r:embed="rId3"/>
          <a:stretch>
            <a:fillRect/>
          </a:stretch>
        </p:blipFill>
        <p:spPr>
          <a:xfrm>
            <a:off x="5735297" y="693162"/>
            <a:ext cx="5474686" cy="4491787"/>
          </a:xfrm>
          <a:prstGeom prst="rect">
            <a:avLst/>
          </a:prstGeom>
        </p:spPr>
      </p:pic>
    </p:spTree>
    <p:extLst>
      <p:ext uri="{BB962C8B-B14F-4D97-AF65-F5344CB8AC3E}">
        <p14:creationId xmlns:p14="http://schemas.microsoft.com/office/powerpoint/2010/main" val="2077922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87D6197-DB0B-4FB3-BE1D-BBA7A4E09EFB}"/>
              </a:ext>
            </a:extLst>
          </p:cNvPr>
          <p:cNvPicPr>
            <a:picLocks noGrp="1" noChangeAspect="1"/>
          </p:cNvPicPr>
          <p:nvPr>
            <p:ph idx="1"/>
          </p:nvPr>
        </p:nvPicPr>
        <p:blipFill>
          <a:blip r:embed="rId2"/>
          <a:stretch>
            <a:fillRect/>
          </a:stretch>
        </p:blipFill>
        <p:spPr>
          <a:xfrm>
            <a:off x="566283" y="590038"/>
            <a:ext cx="5965146" cy="4695395"/>
          </a:xfrm>
          <a:prstGeom prst="rect">
            <a:avLst/>
          </a:prstGeom>
        </p:spPr>
      </p:pic>
      <p:sp>
        <p:nvSpPr>
          <p:cNvPr id="4" name="Espace réservé du numéro de diapositive 3">
            <a:extLst>
              <a:ext uri="{FF2B5EF4-FFF2-40B4-BE49-F238E27FC236}">
                <a16:creationId xmlns:a16="http://schemas.microsoft.com/office/drawing/2014/main" id="{941F1CBE-1393-AD11-73AC-4FEFEDAA514F}"/>
              </a:ext>
            </a:extLst>
          </p:cNvPr>
          <p:cNvSpPr>
            <a:spLocks noGrp="1"/>
          </p:cNvSpPr>
          <p:nvPr>
            <p:ph type="sldNum" sz="quarter" idx="12"/>
          </p:nvPr>
        </p:nvSpPr>
        <p:spPr/>
        <p:txBody>
          <a:bodyPr/>
          <a:lstStyle/>
          <a:p>
            <a:fld id="{862A7E01-E523-49EA-9B1D-40E6AE278A8B}" type="slidenum">
              <a:rPr lang="fr-FR" smtClean="0"/>
              <a:pPr/>
              <a:t>53</a:t>
            </a:fld>
            <a:endParaRPr lang="fr-FR" dirty="0"/>
          </a:p>
        </p:txBody>
      </p:sp>
      <p:pic>
        <p:nvPicPr>
          <p:cNvPr id="6" name="Image 5">
            <a:extLst>
              <a:ext uri="{FF2B5EF4-FFF2-40B4-BE49-F238E27FC236}">
                <a16:creationId xmlns:a16="http://schemas.microsoft.com/office/drawing/2014/main" id="{A31AA8F2-6F8E-567E-E500-EF32EB1D38A4}"/>
              </a:ext>
            </a:extLst>
          </p:cNvPr>
          <p:cNvPicPr>
            <a:picLocks noChangeAspect="1"/>
          </p:cNvPicPr>
          <p:nvPr/>
        </p:nvPicPr>
        <p:blipFill>
          <a:blip r:embed="rId3"/>
          <a:stretch>
            <a:fillRect/>
          </a:stretch>
        </p:blipFill>
        <p:spPr>
          <a:xfrm>
            <a:off x="4793064" y="1126520"/>
            <a:ext cx="6577691" cy="4604959"/>
          </a:xfrm>
          <a:prstGeom prst="rect">
            <a:avLst/>
          </a:prstGeom>
        </p:spPr>
      </p:pic>
    </p:spTree>
    <p:extLst>
      <p:ext uri="{BB962C8B-B14F-4D97-AF65-F5344CB8AC3E}">
        <p14:creationId xmlns:p14="http://schemas.microsoft.com/office/powerpoint/2010/main" val="1275168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460EF5D-00F9-D4DC-91B3-A6A61C31A08F}"/>
              </a:ext>
            </a:extLst>
          </p:cNvPr>
          <p:cNvPicPr>
            <a:picLocks noGrp="1" noChangeAspect="1"/>
          </p:cNvPicPr>
          <p:nvPr>
            <p:ph idx="1"/>
          </p:nvPr>
        </p:nvPicPr>
        <p:blipFill>
          <a:blip r:embed="rId2"/>
          <a:stretch>
            <a:fillRect/>
          </a:stretch>
        </p:blipFill>
        <p:spPr>
          <a:xfrm>
            <a:off x="676275" y="822463"/>
            <a:ext cx="10753725" cy="5106712"/>
          </a:xfrm>
          <a:prstGeom prst="rect">
            <a:avLst/>
          </a:prstGeom>
        </p:spPr>
      </p:pic>
      <p:sp>
        <p:nvSpPr>
          <p:cNvPr id="4" name="Espace réservé du numéro de diapositive 3">
            <a:extLst>
              <a:ext uri="{FF2B5EF4-FFF2-40B4-BE49-F238E27FC236}">
                <a16:creationId xmlns:a16="http://schemas.microsoft.com/office/drawing/2014/main" id="{F389DC03-95FE-59CC-66E9-643E0E8C8FCB}"/>
              </a:ext>
            </a:extLst>
          </p:cNvPr>
          <p:cNvSpPr>
            <a:spLocks noGrp="1"/>
          </p:cNvSpPr>
          <p:nvPr>
            <p:ph type="sldNum" sz="quarter" idx="12"/>
          </p:nvPr>
        </p:nvSpPr>
        <p:spPr/>
        <p:txBody>
          <a:bodyPr/>
          <a:lstStyle/>
          <a:p>
            <a:fld id="{862A7E01-E523-49EA-9B1D-40E6AE278A8B}" type="slidenum">
              <a:rPr lang="fr-FR" smtClean="0"/>
              <a:pPr/>
              <a:t>54</a:t>
            </a:fld>
            <a:endParaRPr lang="fr-FR" dirty="0"/>
          </a:p>
        </p:txBody>
      </p:sp>
    </p:spTree>
    <p:extLst>
      <p:ext uri="{BB962C8B-B14F-4D97-AF65-F5344CB8AC3E}">
        <p14:creationId xmlns:p14="http://schemas.microsoft.com/office/powerpoint/2010/main" val="3594245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9DABBBC-DA0A-595E-8954-0B5383327EAF}"/>
              </a:ext>
            </a:extLst>
          </p:cNvPr>
          <p:cNvPicPr>
            <a:picLocks noGrp="1" noChangeAspect="1"/>
          </p:cNvPicPr>
          <p:nvPr>
            <p:ph idx="1"/>
          </p:nvPr>
        </p:nvPicPr>
        <p:blipFill>
          <a:blip r:embed="rId2"/>
          <a:stretch>
            <a:fillRect/>
          </a:stretch>
        </p:blipFill>
        <p:spPr>
          <a:xfrm>
            <a:off x="676275" y="908188"/>
            <a:ext cx="10753725" cy="5106712"/>
          </a:xfrm>
          <a:prstGeom prst="rect">
            <a:avLst/>
          </a:prstGeom>
        </p:spPr>
      </p:pic>
      <p:sp>
        <p:nvSpPr>
          <p:cNvPr id="4" name="Espace réservé du numéro de diapositive 3">
            <a:extLst>
              <a:ext uri="{FF2B5EF4-FFF2-40B4-BE49-F238E27FC236}">
                <a16:creationId xmlns:a16="http://schemas.microsoft.com/office/drawing/2014/main" id="{F3E584C9-79DA-A7F7-FE83-E56C974D2A53}"/>
              </a:ext>
            </a:extLst>
          </p:cNvPr>
          <p:cNvSpPr>
            <a:spLocks noGrp="1"/>
          </p:cNvSpPr>
          <p:nvPr>
            <p:ph type="sldNum" sz="quarter" idx="12"/>
          </p:nvPr>
        </p:nvSpPr>
        <p:spPr/>
        <p:txBody>
          <a:bodyPr/>
          <a:lstStyle/>
          <a:p>
            <a:fld id="{862A7E01-E523-49EA-9B1D-40E6AE278A8B}" type="slidenum">
              <a:rPr lang="fr-FR" smtClean="0"/>
              <a:pPr/>
              <a:t>55</a:t>
            </a:fld>
            <a:endParaRPr lang="fr-FR" dirty="0"/>
          </a:p>
        </p:txBody>
      </p:sp>
    </p:spTree>
    <p:extLst>
      <p:ext uri="{BB962C8B-B14F-4D97-AF65-F5344CB8AC3E}">
        <p14:creationId xmlns:p14="http://schemas.microsoft.com/office/powerpoint/2010/main" val="100695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9530EF0-0645-786F-4ACD-DC41219B3D4F}"/>
              </a:ext>
            </a:extLst>
          </p:cNvPr>
          <p:cNvSpPr>
            <a:spLocks noGrp="1"/>
          </p:cNvSpPr>
          <p:nvPr>
            <p:ph idx="1"/>
          </p:nvPr>
        </p:nvSpPr>
        <p:spPr>
          <a:xfrm>
            <a:off x="676656" y="643095"/>
            <a:ext cx="10753725" cy="5556737"/>
          </a:xfrm>
        </p:spPr>
        <p:txBody>
          <a:bodyPr>
            <a:normAutofit/>
          </a:bodyPr>
          <a:lstStyle/>
          <a:p>
            <a:r>
              <a:rPr lang="fr-FR" sz="1800" b="0" i="0" dirty="0">
                <a:solidFill>
                  <a:srgbClr val="000000"/>
                </a:solidFill>
                <a:effectLst/>
              </a:rPr>
              <a:t>Un petit point avant de regarder les chiffres pour le niveau 'fin collège’ :</a:t>
            </a:r>
          </a:p>
          <a:p>
            <a:r>
              <a:rPr lang="fr-FR" sz="1800" dirty="0">
                <a:solidFill>
                  <a:srgbClr val="000000"/>
                </a:solidFill>
              </a:rPr>
              <a:t>N</a:t>
            </a:r>
            <a:r>
              <a:rPr lang="fr-FR" sz="1800" b="0" i="0" dirty="0">
                <a:solidFill>
                  <a:srgbClr val="000000"/>
                </a:solidFill>
                <a:effectLst/>
              </a:rPr>
              <a:t>ous avons la confirmation, comme suggéré par l'étude de la disponibilité des moyens informatiques, que nous pouvons éliminer </a:t>
            </a:r>
            <a:r>
              <a:rPr lang="fr-FR" sz="1800" b="0" i="0" dirty="0">
                <a:solidFill>
                  <a:schemeClr val="accent2">
                    <a:lumMod val="50000"/>
                  </a:schemeClr>
                </a:solidFill>
                <a:effectLst/>
              </a:rPr>
              <a:t>Haïti-HTI</a:t>
            </a:r>
            <a:r>
              <a:rPr lang="fr-FR" sz="1800" b="0" i="0" dirty="0">
                <a:solidFill>
                  <a:srgbClr val="000000"/>
                </a:solidFill>
                <a:effectLst/>
              </a:rPr>
              <a:t> (niveau global bas), </a:t>
            </a:r>
            <a:r>
              <a:rPr lang="fr-FR" sz="1800" b="0" i="0" dirty="0">
                <a:solidFill>
                  <a:schemeClr val="accent2">
                    <a:lumMod val="50000"/>
                  </a:schemeClr>
                </a:solidFill>
                <a:effectLst/>
              </a:rPr>
              <a:t>les iles Salomon-SLB, Djibouti-DJI, l'Angola-AGO, la </a:t>
            </a:r>
            <a:r>
              <a:rPr lang="fr-FR" sz="1800" b="0" i="0" dirty="0" err="1">
                <a:solidFill>
                  <a:schemeClr val="accent2">
                    <a:lumMod val="50000"/>
                  </a:schemeClr>
                </a:solidFill>
                <a:effectLst/>
              </a:rPr>
              <a:t>Guiné</a:t>
            </a:r>
            <a:r>
              <a:rPr lang="fr-FR" sz="1800" b="0" i="0" dirty="0">
                <a:solidFill>
                  <a:schemeClr val="accent2">
                    <a:lumMod val="50000"/>
                  </a:schemeClr>
                </a:solidFill>
                <a:effectLst/>
              </a:rPr>
              <a:t> Equatoriale-GNQ, la </a:t>
            </a:r>
            <a:r>
              <a:rPr lang="fr-FR" sz="1800" b="0" i="0" dirty="0" err="1">
                <a:solidFill>
                  <a:schemeClr val="accent2">
                    <a:lumMod val="50000"/>
                  </a:schemeClr>
                </a:solidFill>
                <a:effectLst/>
              </a:rPr>
              <a:t>Guinea</a:t>
            </a:r>
            <a:r>
              <a:rPr lang="fr-FR" sz="1800" b="0" i="0" dirty="0">
                <a:solidFill>
                  <a:schemeClr val="accent2">
                    <a:lumMod val="50000"/>
                  </a:schemeClr>
                </a:solidFill>
                <a:effectLst/>
              </a:rPr>
              <a:t>-Bissau-GNB, Madagascar-MDG, le Chad-TCD, The </a:t>
            </a:r>
            <a:r>
              <a:rPr lang="fr-FR" sz="1800" b="0" i="0" dirty="0" err="1">
                <a:solidFill>
                  <a:schemeClr val="accent2">
                    <a:lumMod val="50000"/>
                  </a:schemeClr>
                </a:solidFill>
                <a:effectLst/>
              </a:rPr>
              <a:t>Comoros</a:t>
            </a:r>
            <a:r>
              <a:rPr lang="fr-FR" sz="1800" b="0" i="0" dirty="0">
                <a:solidFill>
                  <a:schemeClr val="accent2">
                    <a:lumMod val="50000"/>
                  </a:schemeClr>
                </a:solidFill>
                <a:effectLst/>
              </a:rPr>
              <a:t>-COM, </a:t>
            </a:r>
            <a:r>
              <a:rPr lang="fr-FR" sz="1800" b="0" i="0" dirty="0" err="1">
                <a:solidFill>
                  <a:schemeClr val="accent2">
                    <a:lumMod val="50000"/>
                  </a:schemeClr>
                </a:solidFill>
                <a:effectLst/>
              </a:rPr>
              <a:t>Guinea</a:t>
            </a:r>
            <a:r>
              <a:rPr lang="fr-FR" sz="1800" b="0" i="0" dirty="0">
                <a:solidFill>
                  <a:schemeClr val="accent2">
                    <a:lumMod val="50000"/>
                  </a:schemeClr>
                </a:solidFill>
                <a:effectLst/>
              </a:rPr>
              <a:t>-GIN, Burkina Faso-BFA, </a:t>
            </a:r>
            <a:r>
              <a:rPr lang="fr-FR" sz="1800" b="0" i="0" dirty="0" err="1">
                <a:solidFill>
                  <a:schemeClr val="accent2">
                    <a:lumMod val="50000"/>
                  </a:schemeClr>
                </a:solidFill>
                <a:effectLst/>
              </a:rPr>
              <a:t>Ethiopia</a:t>
            </a:r>
            <a:r>
              <a:rPr lang="fr-FR" sz="1800" b="0" i="0" dirty="0">
                <a:solidFill>
                  <a:schemeClr val="accent2">
                    <a:lumMod val="50000"/>
                  </a:schemeClr>
                </a:solidFill>
                <a:effectLst/>
              </a:rPr>
              <a:t>-ETH</a:t>
            </a:r>
            <a:r>
              <a:rPr lang="fr-FR" sz="1800" b="0" i="0" dirty="0">
                <a:solidFill>
                  <a:srgbClr val="000000"/>
                </a:solidFill>
                <a:effectLst/>
              </a:rPr>
              <a:t> pour lesquels nous n'avons pas de donnée de niveau scolaire pour le lycée et au-delà.</a:t>
            </a:r>
          </a:p>
          <a:p>
            <a:r>
              <a:rPr lang="fr-FR" sz="1800" b="0" i="0" dirty="0">
                <a:solidFill>
                  <a:srgbClr val="000000"/>
                </a:solidFill>
                <a:effectLst/>
              </a:rPr>
              <a:t>Par contre le Bangladesh-BGD a un nombre assez important d'élèves du niveau fin lycée, en 2010, il faudra donc tâcher d'estimer son évolution concernant la disponibilité des moyens informatiques de nos jours avant de conclure sur son cas. Mais pour notre étude actuelle, on le laisse de côté.</a:t>
            </a:r>
          </a:p>
          <a:p>
            <a:endParaRPr lang="fr-FR" sz="1800" b="0" i="0" dirty="0">
              <a:solidFill>
                <a:srgbClr val="000000"/>
              </a:solidFill>
              <a:effectLst/>
            </a:endParaRPr>
          </a:p>
          <a:p>
            <a:r>
              <a:rPr lang="fr-FR" sz="1800" dirty="0">
                <a:solidFill>
                  <a:srgbClr val="000000"/>
                </a:solidFill>
              </a:rPr>
              <a:t>Pour les graphes suivants, nous utilisons la ‘moyenne’ des années 2011, 2012 et 2013, qui peut en fait intégrer trois, deux ou une seule année selon les chiffres disponibles.</a:t>
            </a:r>
          </a:p>
          <a:p>
            <a:r>
              <a:rPr lang="fr-FR" sz="1800" dirty="0">
                <a:solidFill>
                  <a:srgbClr val="000000"/>
                </a:solidFill>
              </a:rPr>
              <a:t>Les chiffres &gt; 100% sont dus aux redoublements.</a:t>
            </a:r>
            <a:endParaRPr lang="fr-FR" sz="1800" dirty="0"/>
          </a:p>
        </p:txBody>
      </p:sp>
      <p:sp>
        <p:nvSpPr>
          <p:cNvPr id="4" name="Espace réservé du numéro de diapositive 3">
            <a:extLst>
              <a:ext uri="{FF2B5EF4-FFF2-40B4-BE49-F238E27FC236}">
                <a16:creationId xmlns:a16="http://schemas.microsoft.com/office/drawing/2014/main" id="{A594BEB6-690C-1B5B-A90F-5264C20BF606}"/>
              </a:ext>
            </a:extLst>
          </p:cNvPr>
          <p:cNvSpPr>
            <a:spLocks noGrp="1"/>
          </p:cNvSpPr>
          <p:nvPr>
            <p:ph type="sldNum" sz="quarter" idx="12"/>
          </p:nvPr>
        </p:nvSpPr>
        <p:spPr/>
        <p:txBody>
          <a:bodyPr/>
          <a:lstStyle/>
          <a:p>
            <a:fld id="{862A7E01-E523-49EA-9B1D-40E6AE278A8B}" type="slidenum">
              <a:rPr lang="fr-FR" smtClean="0"/>
              <a:pPr/>
              <a:t>56</a:t>
            </a:fld>
            <a:endParaRPr lang="fr-FR" dirty="0"/>
          </a:p>
        </p:txBody>
      </p:sp>
    </p:spTree>
    <p:extLst>
      <p:ext uri="{BB962C8B-B14F-4D97-AF65-F5344CB8AC3E}">
        <p14:creationId xmlns:p14="http://schemas.microsoft.com/office/powerpoint/2010/main" val="1101080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6BF26CC-4F3F-3D67-4E22-C3092117F3CB}"/>
              </a:ext>
            </a:extLst>
          </p:cNvPr>
          <p:cNvPicPr>
            <a:picLocks noGrp="1" noChangeAspect="1"/>
          </p:cNvPicPr>
          <p:nvPr>
            <p:ph idx="1"/>
          </p:nvPr>
        </p:nvPicPr>
        <p:blipFill>
          <a:blip r:embed="rId2"/>
          <a:stretch>
            <a:fillRect/>
          </a:stretch>
        </p:blipFill>
        <p:spPr>
          <a:xfrm>
            <a:off x="1798655" y="531813"/>
            <a:ext cx="8681776" cy="5648325"/>
          </a:xfrm>
          <a:prstGeom prst="rect">
            <a:avLst/>
          </a:prstGeom>
        </p:spPr>
      </p:pic>
      <p:sp>
        <p:nvSpPr>
          <p:cNvPr id="4" name="Espace réservé du numéro de diapositive 3">
            <a:extLst>
              <a:ext uri="{FF2B5EF4-FFF2-40B4-BE49-F238E27FC236}">
                <a16:creationId xmlns:a16="http://schemas.microsoft.com/office/drawing/2014/main" id="{755F545D-13D5-9FFA-F3B0-65E647C5DF44}"/>
              </a:ext>
            </a:extLst>
          </p:cNvPr>
          <p:cNvSpPr>
            <a:spLocks noGrp="1"/>
          </p:cNvSpPr>
          <p:nvPr>
            <p:ph type="sldNum" sz="quarter" idx="12"/>
          </p:nvPr>
        </p:nvSpPr>
        <p:spPr/>
        <p:txBody>
          <a:bodyPr/>
          <a:lstStyle/>
          <a:p>
            <a:fld id="{862A7E01-E523-49EA-9B1D-40E6AE278A8B}" type="slidenum">
              <a:rPr lang="fr-FR" smtClean="0"/>
              <a:pPr/>
              <a:t>57</a:t>
            </a:fld>
            <a:endParaRPr lang="fr-FR" dirty="0"/>
          </a:p>
        </p:txBody>
      </p:sp>
    </p:spTree>
    <p:extLst>
      <p:ext uri="{BB962C8B-B14F-4D97-AF65-F5344CB8AC3E}">
        <p14:creationId xmlns:p14="http://schemas.microsoft.com/office/powerpoint/2010/main" val="558149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396E56E-8147-4AA2-4B02-3D0E99357323}"/>
              </a:ext>
            </a:extLst>
          </p:cNvPr>
          <p:cNvPicPr>
            <a:picLocks noGrp="1" noChangeAspect="1"/>
          </p:cNvPicPr>
          <p:nvPr>
            <p:ph idx="1"/>
          </p:nvPr>
        </p:nvPicPr>
        <p:blipFill>
          <a:blip r:embed="rId2"/>
          <a:stretch>
            <a:fillRect/>
          </a:stretch>
        </p:blipFill>
        <p:spPr>
          <a:xfrm>
            <a:off x="1487156" y="612775"/>
            <a:ext cx="9033467" cy="5616575"/>
          </a:xfrm>
          <a:prstGeom prst="rect">
            <a:avLst/>
          </a:prstGeom>
        </p:spPr>
      </p:pic>
      <p:sp>
        <p:nvSpPr>
          <p:cNvPr id="4" name="Espace réservé du numéro de diapositive 3">
            <a:extLst>
              <a:ext uri="{FF2B5EF4-FFF2-40B4-BE49-F238E27FC236}">
                <a16:creationId xmlns:a16="http://schemas.microsoft.com/office/drawing/2014/main" id="{D7994949-9C89-7A15-BB09-3DE8E50813CA}"/>
              </a:ext>
            </a:extLst>
          </p:cNvPr>
          <p:cNvSpPr>
            <a:spLocks noGrp="1"/>
          </p:cNvSpPr>
          <p:nvPr>
            <p:ph type="sldNum" sz="quarter" idx="12"/>
          </p:nvPr>
        </p:nvSpPr>
        <p:spPr/>
        <p:txBody>
          <a:bodyPr/>
          <a:lstStyle/>
          <a:p>
            <a:fld id="{862A7E01-E523-49EA-9B1D-40E6AE278A8B}" type="slidenum">
              <a:rPr lang="fr-FR" smtClean="0"/>
              <a:pPr/>
              <a:t>58</a:t>
            </a:fld>
            <a:endParaRPr lang="fr-FR" dirty="0"/>
          </a:p>
        </p:txBody>
      </p:sp>
    </p:spTree>
    <p:extLst>
      <p:ext uri="{BB962C8B-B14F-4D97-AF65-F5344CB8AC3E}">
        <p14:creationId xmlns:p14="http://schemas.microsoft.com/office/powerpoint/2010/main" val="2420140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D500829-2358-848A-5CAA-655F36D8D193}"/>
              </a:ext>
            </a:extLst>
          </p:cNvPr>
          <p:cNvPicPr>
            <a:picLocks noGrp="1" noChangeAspect="1"/>
          </p:cNvPicPr>
          <p:nvPr>
            <p:ph idx="1"/>
          </p:nvPr>
        </p:nvPicPr>
        <p:blipFill>
          <a:blip r:embed="rId2"/>
          <a:stretch>
            <a:fillRect/>
          </a:stretch>
        </p:blipFill>
        <p:spPr>
          <a:xfrm>
            <a:off x="2472099" y="618029"/>
            <a:ext cx="6291827" cy="5597525"/>
          </a:xfrm>
          <a:prstGeom prst="rect">
            <a:avLst/>
          </a:prstGeom>
        </p:spPr>
      </p:pic>
      <p:sp>
        <p:nvSpPr>
          <p:cNvPr id="4" name="Espace réservé du numéro de diapositive 3">
            <a:extLst>
              <a:ext uri="{FF2B5EF4-FFF2-40B4-BE49-F238E27FC236}">
                <a16:creationId xmlns:a16="http://schemas.microsoft.com/office/drawing/2014/main" id="{DD62238E-1FE5-6DDC-ED05-B6764061DED9}"/>
              </a:ext>
            </a:extLst>
          </p:cNvPr>
          <p:cNvSpPr>
            <a:spLocks noGrp="1"/>
          </p:cNvSpPr>
          <p:nvPr>
            <p:ph type="sldNum" sz="quarter" idx="12"/>
          </p:nvPr>
        </p:nvSpPr>
        <p:spPr/>
        <p:txBody>
          <a:bodyPr/>
          <a:lstStyle/>
          <a:p>
            <a:fld id="{862A7E01-E523-49EA-9B1D-40E6AE278A8B}" type="slidenum">
              <a:rPr lang="fr-FR" smtClean="0"/>
              <a:pPr/>
              <a:t>59</a:t>
            </a:fld>
            <a:endParaRPr lang="fr-FR" dirty="0"/>
          </a:p>
        </p:txBody>
      </p:sp>
    </p:spTree>
    <p:extLst>
      <p:ext uri="{BB962C8B-B14F-4D97-AF65-F5344CB8AC3E}">
        <p14:creationId xmlns:p14="http://schemas.microsoft.com/office/powerpoint/2010/main" val="400397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84CFEFD-15AA-7ED0-1F64-AD9441681098}"/>
              </a:ext>
            </a:extLst>
          </p:cNvPr>
          <p:cNvSpPr>
            <a:spLocks noGrp="1"/>
          </p:cNvSpPr>
          <p:nvPr>
            <p:ph idx="1"/>
          </p:nvPr>
        </p:nvSpPr>
        <p:spPr>
          <a:xfrm>
            <a:off x="719137" y="628650"/>
            <a:ext cx="10753725" cy="5337810"/>
          </a:xfrm>
        </p:spPr>
        <p:txBody>
          <a:bodyPr>
            <a:normAutofit/>
          </a:bodyPr>
          <a:lstStyle/>
          <a:p>
            <a:r>
              <a:rPr lang="fr-FR" sz="1800" dirty="0"/>
              <a:t>Ces groupes </a:t>
            </a:r>
            <a:r>
              <a:rPr lang="fr-FR" sz="1800" b="0" i="0" dirty="0">
                <a:solidFill>
                  <a:srgbClr val="000000"/>
                </a:solidFill>
                <a:effectLst/>
              </a:rPr>
              <a:t>n'apportent pas plus d'information que leurs intitulés et les pays auxquels ils sont associés.</a:t>
            </a:r>
          </a:p>
          <a:p>
            <a:r>
              <a:rPr lang="fr-FR" sz="1800" dirty="0">
                <a:solidFill>
                  <a:srgbClr val="000000"/>
                </a:solidFill>
              </a:rPr>
              <a:t>J</a:t>
            </a:r>
            <a:r>
              <a:rPr lang="fr-FR" sz="1800" b="0" i="0" dirty="0">
                <a:solidFill>
                  <a:srgbClr val="000000"/>
                </a:solidFill>
                <a:effectLst/>
              </a:rPr>
              <a:t>e choisi donc de les supprimer du </a:t>
            </a:r>
            <a:r>
              <a:rPr lang="fr-FR" sz="1800" b="0" i="0" dirty="0" err="1">
                <a:solidFill>
                  <a:srgbClr val="000000"/>
                </a:solidFill>
                <a:effectLst/>
              </a:rPr>
              <a:t>dataframe</a:t>
            </a:r>
            <a:r>
              <a:rPr lang="fr-FR" sz="1800" b="0" i="0" dirty="0">
                <a:solidFill>
                  <a:srgbClr val="000000"/>
                </a:solidFill>
                <a:effectLst/>
              </a:rPr>
              <a:t> après les avoir stockés dans un autre de référence (‘</a:t>
            </a:r>
            <a:r>
              <a:rPr lang="fr-FR" sz="1800" b="0" i="0" dirty="0" err="1">
                <a:solidFill>
                  <a:srgbClr val="000000"/>
                </a:solidFill>
                <a:effectLst/>
              </a:rPr>
              <a:t>region</a:t>
            </a:r>
            <a:r>
              <a:rPr lang="fr-FR" sz="1800" b="0" i="0" dirty="0">
                <a:solidFill>
                  <a:srgbClr val="000000"/>
                </a:solidFill>
                <a:effectLst/>
              </a:rPr>
              <a:t>’, que j’enregistre dans un fichier csv, seulement les 7 premières colonnes en fait, le reste étant largement lacunaire et peu utile). Ainsi, le fichier ‘Country’ ne contient que des pays réels.</a:t>
            </a:r>
          </a:p>
          <a:p>
            <a:r>
              <a:rPr lang="fr-FR" sz="1800" b="0" i="0" dirty="0">
                <a:solidFill>
                  <a:srgbClr val="000000"/>
                </a:solidFill>
                <a:effectLst/>
              </a:rPr>
              <a:t>Il y a aussi, sans </a:t>
            </a:r>
            <a:r>
              <a:rPr lang="fr-FR" sz="1800" dirty="0"/>
              <a:t>«Currency Unit»</a:t>
            </a:r>
            <a:r>
              <a:rPr lang="fr-FR" sz="1800" b="0" i="0" dirty="0">
                <a:solidFill>
                  <a:srgbClr val="000000"/>
                </a:solidFill>
                <a:effectLst/>
              </a:rPr>
              <a:t>, un tout petit pays insulaire peu développé (Nauru) pour lequel on n’a que très peu de données, je le supprime du </a:t>
            </a:r>
            <a:r>
              <a:rPr lang="fr-FR" sz="1800" b="0" i="0" dirty="0" err="1">
                <a:solidFill>
                  <a:srgbClr val="000000"/>
                </a:solidFill>
                <a:effectLst/>
              </a:rPr>
              <a:t>dataframe</a:t>
            </a:r>
            <a:r>
              <a:rPr lang="fr-FR" sz="1800" dirty="0">
                <a:solidFill>
                  <a:srgbClr val="000000"/>
                </a:solidFill>
              </a:rPr>
              <a:t>; Je corrige une donnée manquante : le code 2 lettres de la Namibie (NA). Suppression également de deux micro-pays : l’Andorre et Gibraltar.</a:t>
            </a:r>
          </a:p>
          <a:p>
            <a:endParaRPr lang="fr-FR" sz="1800" dirty="0">
              <a:solidFill>
                <a:srgbClr val="000000"/>
              </a:solidFill>
            </a:endParaRPr>
          </a:p>
          <a:p>
            <a:r>
              <a:rPr lang="fr-FR" b="0" i="0" dirty="0">
                <a:solidFill>
                  <a:srgbClr val="000000"/>
                </a:solidFill>
                <a:effectLst/>
              </a:rPr>
              <a:t>2/ Le fichier ‘Country-</a:t>
            </a:r>
            <a:r>
              <a:rPr lang="fr-FR" b="0" i="0" dirty="0" err="1">
                <a:solidFill>
                  <a:srgbClr val="000000"/>
                </a:solidFill>
                <a:effectLst/>
              </a:rPr>
              <a:t>Series</a:t>
            </a:r>
            <a:r>
              <a:rPr lang="fr-FR" b="0" i="0" dirty="0">
                <a:solidFill>
                  <a:srgbClr val="000000"/>
                </a:solidFill>
                <a:effectLst/>
              </a:rPr>
              <a:t>’</a:t>
            </a:r>
          </a:p>
          <a:p>
            <a:r>
              <a:rPr lang="fr-FR" sz="1800" dirty="0"/>
              <a:t>Pas de clé dupliquée, colonne vide supprimée, rien de plus à dire,</a:t>
            </a:r>
          </a:p>
          <a:p>
            <a:endParaRPr lang="fr-FR" sz="1800" dirty="0"/>
          </a:p>
          <a:p>
            <a:r>
              <a:rPr lang="fr-FR" b="0" i="0" dirty="0">
                <a:solidFill>
                  <a:srgbClr val="000000"/>
                </a:solidFill>
                <a:effectLst/>
              </a:rPr>
              <a:t>3/ Le fichier ‘</a:t>
            </a:r>
            <a:r>
              <a:rPr lang="fr-FR" b="0" i="0" dirty="0" err="1">
                <a:solidFill>
                  <a:srgbClr val="000000"/>
                </a:solidFill>
                <a:effectLst/>
              </a:rPr>
              <a:t>Series</a:t>
            </a:r>
            <a:r>
              <a:rPr lang="fr-FR" b="0" i="0" dirty="0">
                <a:solidFill>
                  <a:srgbClr val="000000"/>
                </a:solidFill>
                <a:effectLst/>
              </a:rPr>
              <a:t>’</a:t>
            </a:r>
          </a:p>
          <a:p>
            <a:r>
              <a:rPr lang="fr-FR" sz="1800" b="1" dirty="0"/>
              <a:t>Utilisation de </a:t>
            </a:r>
            <a:r>
              <a:rPr lang="fr-FR" sz="1800" b="1" dirty="0" err="1"/>
              <a:t>missingno.matrix</a:t>
            </a:r>
            <a:r>
              <a:rPr lang="fr-FR" sz="1800" b="1" dirty="0"/>
              <a:t>() : </a:t>
            </a:r>
            <a:r>
              <a:rPr lang="fr-FR" sz="1800" dirty="0"/>
              <a:t>(qui me conduire à ne garder que les champs 0, 1, 2 et 4)</a:t>
            </a:r>
          </a:p>
        </p:txBody>
      </p:sp>
      <p:sp>
        <p:nvSpPr>
          <p:cNvPr id="4" name="Espace réservé du numéro de diapositive 3">
            <a:extLst>
              <a:ext uri="{FF2B5EF4-FFF2-40B4-BE49-F238E27FC236}">
                <a16:creationId xmlns:a16="http://schemas.microsoft.com/office/drawing/2014/main" id="{7D8EF41C-49A7-2199-2DC2-B4B278C4B64C}"/>
              </a:ext>
            </a:extLst>
          </p:cNvPr>
          <p:cNvSpPr>
            <a:spLocks noGrp="1"/>
          </p:cNvSpPr>
          <p:nvPr>
            <p:ph type="sldNum" sz="quarter" idx="12"/>
          </p:nvPr>
        </p:nvSpPr>
        <p:spPr>
          <a:xfrm>
            <a:off x="8763926" y="5876412"/>
            <a:ext cx="2951824" cy="678285"/>
          </a:xfrm>
        </p:spPr>
        <p:txBody>
          <a:bodyPr/>
          <a:lstStyle/>
          <a:p>
            <a:fld id="{862A7E01-E523-49EA-9B1D-40E6AE278A8B}" type="slidenum">
              <a:rPr lang="fr-FR" smtClean="0"/>
              <a:pPr/>
              <a:t>6</a:t>
            </a:fld>
            <a:endParaRPr lang="fr-FR" dirty="0"/>
          </a:p>
        </p:txBody>
      </p:sp>
    </p:spTree>
    <p:extLst>
      <p:ext uri="{BB962C8B-B14F-4D97-AF65-F5344CB8AC3E}">
        <p14:creationId xmlns:p14="http://schemas.microsoft.com/office/powerpoint/2010/main" val="1957155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2F1B3E-A353-8A8B-5A95-741313C7089A}"/>
              </a:ext>
            </a:extLst>
          </p:cNvPr>
          <p:cNvPicPr>
            <a:picLocks noGrp="1" noChangeAspect="1"/>
          </p:cNvPicPr>
          <p:nvPr>
            <p:ph idx="1"/>
          </p:nvPr>
        </p:nvPicPr>
        <p:blipFill>
          <a:blip r:embed="rId2"/>
          <a:stretch>
            <a:fillRect/>
          </a:stretch>
        </p:blipFill>
        <p:spPr>
          <a:xfrm>
            <a:off x="1045029" y="669131"/>
            <a:ext cx="9777045" cy="5524500"/>
          </a:xfrm>
          <a:prstGeom prst="rect">
            <a:avLst/>
          </a:prstGeom>
        </p:spPr>
      </p:pic>
      <p:sp>
        <p:nvSpPr>
          <p:cNvPr id="4" name="Espace réservé du numéro de diapositive 3">
            <a:extLst>
              <a:ext uri="{FF2B5EF4-FFF2-40B4-BE49-F238E27FC236}">
                <a16:creationId xmlns:a16="http://schemas.microsoft.com/office/drawing/2014/main" id="{7C8B5EFF-F8A4-2918-F402-CBAE603C5585}"/>
              </a:ext>
            </a:extLst>
          </p:cNvPr>
          <p:cNvSpPr>
            <a:spLocks noGrp="1"/>
          </p:cNvSpPr>
          <p:nvPr>
            <p:ph type="sldNum" sz="quarter" idx="12"/>
          </p:nvPr>
        </p:nvSpPr>
        <p:spPr/>
        <p:txBody>
          <a:bodyPr/>
          <a:lstStyle/>
          <a:p>
            <a:fld id="{862A7E01-E523-49EA-9B1D-40E6AE278A8B}" type="slidenum">
              <a:rPr lang="fr-FR" smtClean="0"/>
              <a:pPr/>
              <a:t>60</a:t>
            </a:fld>
            <a:endParaRPr lang="fr-FR" dirty="0"/>
          </a:p>
        </p:txBody>
      </p:sp>
    </p:spTree>
    <p:extLst>
      <p:ext uri="{BB962C8B-B14F-4D97-AF65-F5344CB8AC3E}">
        <p14:creationId xmlns:p14="http://schemas.microsoft.com/office/powerpoint/2010/main" val="839867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46FD6E0-A9FA-EDD7-FA8F-A6E3368EB354}"/>
              </a:ext>
            </a:extLst>
          </p:cNvPr>
          <p:cNvSpPr>
            <a:spLocks noGrp="1"/>
          </p:cNvSpPr>
          <p:nvPr>
            <p:ph idx="1"/>
          </p:nvPr>
        </p:nvSpPr>
        <p:spPr>
          <a:xfrm>
            <a:off x="676656" y="622998"/>
            <a:ext cx="10753725" cy="5546690"/>
          </a:xfrm>
        </p:spPr>
        <p:txBody>
          <a:bodyPr>
            <a:normAutofit lnSpcReduction="10000"/>
          </a:bodyPr>
          <a:lstStyle/>
          <a:p>
            <a:pPr algn="l"/>
            <a:r>
              <a:rPr lang="fr-FR" sz="1800" b="0" i="0" dirty="0">
                <a:solidFill>
                  <a:srgbClr val="000000"/>
                </a:solidFill>
                <a:effectLst/>
              </a:rPr>
              <a:t>Les taux les plus bas de suivi complet du collège, pour les pays qui ont des données, sont détenus par </a:t>
            </a:r>
            <a:r>
              <a:rPr lang="fr-FR" sz="1800" b="0" i="0" dirty="0">
                <a:solidFill>
                  <a:schemeClr val="accent2">
                    <a:lumMod val="50000"/>
                  </a:schemeClr>
                </a:solidFill>
                <a:effectLst/>
              </a:rPr>
              <a:t>le Cameroun, le Maroc et le Pakistan</a:t>
            </a:r>
            <a:r>
              <a:rPr lang="fr-FR" sz="1800" b="0" i="0" dirty="0">
                <a:solidFill>
                  <a:srgbClr val="000000"/>
                </a:solidFill>
                <a:effectLst/>
              </a:rPr>
              <a:t>. Et parmi ces élèves, qui peuvent aller au lycée, la majorité n'atteignent pas la fin du lycée. </a:t>
            </a:r>
            <a:r>
              <a:rPr lang="fr-FR" sz="1800" b="0" i="0" dirty="0" err="1">
                <a:solidFill>
                  <a:srgbClr val="000000"/>
                </a:solidFill>
                <a:effectLst/>
              </a:rPr>
              <a:t>Academy</a:t>
            </a:r>
            <a:r>
              <a:rPr lang="fr-FR" sz="1800" b="0" i="0" dirty="0">
                <a:solidFill>
                  <a:srgbClr val="000000"/>
                </a:solidFill>
                <a:effectLst/>
              </a:rPr>
              <a:t> n'aura donc pas beaucoup de clients potentiels dans ces pays, qui connaissent par ailleurs soit une certaine fermeture culturelle soit une situation politique instable et agitée.</a:t>
            </a:r>
          </a:p>
          <a:p>
            <a:pPr algn="l"/>
            <a:r>
              <a:rPr lang="fr-FR" sz="1800" b="0" i="0" dirty="0">
                <a:solidFill>
                  <a:srgbClr val="000000"/>
                </a:solidFill>
                <a:effectLst/>
              </a:rPr>
              <a:t>Les autres pays ont un taux de suivi complet du collège satisfaisant voir excellent, il faut donc plutôt se fier au taux de succès au lycée pour estimer la capacité d'étude des jeunes. On constate que les pays les moins bien lotis sont l'Algérie, l'Argentine, le Brésil, la Roumanie, la Turquie, l'Indonésie, le Soudan, le Vietnam, le </a:t>
            </a:r>
            <a:r>
              <a:rPr lang="fr-FR" sz="1800" b="0" i="0" dirty="0" err="1">
                <a:solidFill>
                  <a:srgbClr val="000000"/>
                </a:solidFill>
                <a:effectLst/>
              </a:rPr>
              <a:t>Koweit</a:t>
            </a:r>
            <a:r>
              <a:rPr lang="fr-FR" sz="1800" b="0" i="0" dirty="0">
                <a:solidFill>
                  <a:srgbClr val="000000"/>
                </a:solidFill>
                <a:effectLst/>
              </a:rPr>
              <a:t>, l'Arabie Saoudite.</a:t>
            </a:r>
          </a:p>
          <a:p>
            <a:pPr algn="l"/>
            <a:r>
              <a:rPr lang="fr-FR" sz="1800" b="0" i="0" dirty="0">
                <a:solidFill>
                  <a:srgbClr val="000000"/>
                </a:solidFill>
                <a:effectLst/>
              </a:rPr>
              <a:t>Toutefois </a:t>
            </a:r>
            <a:r>
              <a:rPr lang="fr-FR" sz="1800" b="0" i="0" u="sng" dirty="0">
                <a:solidFill>
                  <a:srgbClr val="000000"/>
                </a:solidFill>
                <a:effectLst/>
              </a:rPr>
              <a:t>ces chiffres sont suspects</a:t>
            </a:r>
            <a:r>
              <a:rPr lang="fr-FR" sz="1800" b="0" i="0" dirty="0">
                <a:solidFill>
                  <a:srgbClr val="000000"/>
                </a:solidFill>
                <a:effectLst/>
              </a:rPr>
              <a:t> à la lecture du graphe pour les pays 'High </a:t>
            </a:r>
            <a:r>
              <a:rPr lang="fr-FR" sz="1800" b="0" i="0" dirty="0" err="1">
                <a:solidFill>
                  <a:srgbClr val="000000"/>
                </a:solidFill>
                <a:effectLst/>
              </a:rPr>
              <a:t>income</a:t>
            </a:r>
            <a:r>
              <a:rPr lang="fr-FR" sz="1800" b="0" i="0" dirty="0">
                <a:solidFill>
                  <a:srgbClr val="000000"/>
                </a:solidFill>
                <a:effectLst/>
              </a:rPr>
              <a:t>: OECD' où on constate que la plupart des pays Européens ont des taux assez médiocres, en particulier l'Autriche, le Danemark, l'Allemagne, la Norvège, la Suisse qui sont connus pour leurs très bons niveaux de formation scolaire ! Néanmoins avec un peu de connaissance générale sur la géopolitique internationale, on n'est pas trop surpris du classement opéré par l'exploitation des chiffres fournis.</a:t>
            </a:r>
          </a:p>
          <a:p>
            <a:r>
              <a:rPr lang="fr-FR" sz="1900" b="0" i="0" dirty="0">
                <a:solidFill>
                  <a:srgbClr val="000000"/>
                </a:solidFill>
                <a:effectLst/>
              </a:rPr>
              <a:t>On peut ainsi établir une liste des meilleurs pays potentiels pour le développement d'</a:t>
            </a:r>
            <a:r>
              <a:rPr lang="fr-FR" sz="1900" b="0" i="0" dirty="0" err="1">
                <a:solidFill>
                  <a:srgbClr val="000000"/>
                </a:solidFill>
                <a:effectLst/>
              </a:rPr>
              <a:t>academy</a:t>
            </a:r>
            <a:r>
              <a:rPr lang="fr-FR" sz="1900" b="0" i="0" dirty="0">
                <a:solidFill>
                  <a:srgbClr val="000000"/>
                </a:solidFill>
                <a:effectLst/>
              </a:rPr>
              <a:t>, qu'il faudra ensuite doter d'un calcul de score (dont on peut déjà se faire une idée !) </a:t>
            </a:r>
            <a:r>
              <a:rPr lang="fr-FR" sz="1900" b="0" i="0" dirty="0">
                <a:solidFill>
                  <a:srgbClr val="00B050"/>
                </a:solidFill>
                <a:effectLst/>
              </a:rPr>
              <a:t>: '</a:t>
            </a:r>
            <a:r>
              <a:rPr lang="fr-FR" sz="1900" b="0" i="0" dirty="0" err="1">
                <a:solidFill>
                  <a:srgbClr val="00B050"/>
                </a:solidFill>
                <a:effectLst/>
              </a:rPr>
              <a:t>Australia</a:t>
            </a:r>
            <a:r>
              <a:rPr lang="fr-FR" sz="1900" b="0" i="0" dirty="0">
                <a:solidFill>
                  <a:srgbClr val="00B050"/>
                </a:solidFill>
                <a:effectLst/>
              </a:rPr>
              <a:t>-AUS’,  '</a:t>
            </a:r>
            <a:r>
              <a:rPr lang="fr-FR" sz="1900" b="0" i="0" dirty="0" err="1">
                <a:solidFill>
                  <a:srgbClr val="00B050"/>
                </a:solidFill>
                <a:effectLst/>
              </a:rPr>
              <a:t>Austria</a:t>
            </a:r>
            <a:r>
              <a:rPr lang="fr-FR" sz="1900" b="0" i="0" dirty="0">
                <a:solidFill>
                  <a:srgbClr val="00B050"/>
                </a:solidFill>
                <a:effectLst/>
              </a:rPr>
              <a:t>-AUT', 'Bahamas, The-BHS’,  '</a:t>
            </a:r>
            <a:r>
              <a:rPr lang="fr-FR" sz="1900" b="0" i="0" dirty="0" err="1">
                <a:solidFill>
                  <a:srgbClr val="00B050"/>
                </a:solidFill>
                <a:effectLst/>
              </a:rPr>
              <a:t>Belgium</a:t>
            </a:r>
            <a:r>
              <a:rPr lang="fr-FR" sz="1900" b="0" i="0" dirty="0">
                <a:solidFill>
                  <a:srgbClr val="00B050"/>
                </a:solidFill>
                <a:effectLst/>
              </a:rPr>
              <a:t>-BEL’,  'Bhutan-BTN’,  'Cabo Verde-CPV’,  'Canada-CAN’,  'Chile-CHL', 'Colombia-COL’,  '</a:t>
            </a:r>
            <a:r>
              <a:rPr lang="fr-FR" sz="1900" b="0" i="0" dirty="0" err="1">
                <a:solidFill>
                  <a:srgbClr val="00B050"/>
                </a:solidFill>
                <a:effectLst/>
              </a:rPr>
              <a:t>Czech</a:t>
            </a:r>
            <a:r>
              <a:rPr lang="fr-FR" sz="1900" b="0" i="0" dirty="0">
                <a:solidFill>
                  <a:srgbClr val="00B050"/>
                </a:solidFill>
                <a:effectLst/>
              </a:rPr>
              <a:t> Republic-CZE’,  '</a:t>
            </a:r>
            <a:r>
              <a:rPr lang="fr-FR" sz="1900" b="0" i="0" dirty="0" err="1">
                <a:solidFill>
                  <a:srgbClr val="00B050"/>
                </a:solidFill>
                <a:effectLst/>
              </a:rPr>
              <a:t>Denmark</a:t>
            </a:r>
            <a:r>
              <a:rPr lang="fr-FR" sz="1900" b="0" i="0" dirty="0">
                <a:solidFill>
                  <a:srgbClr val="00B050"/>
                </a:solidFill>
                <a:effectLst/>
              </a:rPr>
              <a:t>-DNK’,  '</a:t>
            </a:r>
            <a:r>
              <a:rPr lang="fr-FR" sz="1900" b="0" i="0" dirty="0" err="1">
                <a:solidFill>
                  <a:srgbClr val="00B050"/>
                </a:solidFill>
                <a:effectLst/>
              </a:rPr>
              <a:t>Egypt</a:t>
            </a:r>
            <a:r>
              <a:rPr lang="fr-FR" sz="1900" b="0" i="0" dirty="0">
                <a:solidFill>
                  <a:srgbClr val="00B050"/>
                </a:solidFill>
                <a:effectLst/>
              </a:rPr>
              <a:t>, Arab Rep.-EGY’,  'France-FRA’,  'Georgia-GEO’,  'Germany-DEU’,  '</a:t>
            </a:r>
            <a:r>
              <a:rPr lang="fr-FR" sz="1900" b="0" i="0" dirty="0" err="1">
                <a:solidFill>
                  <a:srgbClr val="00B050"/>
                </a:solidFill>
                <a:effectLst/>
              </a:rPr>
              <a:t>Greece</a:t>
            </a:r>
            <a:r>
              <a:rPr lang="fr-FR" sz="1900" b="0" i="0" dirty="0">
                <a:solidFill>
                  <a:srgbClr val="00B050"/>
                </a:solidFill>
                <a:effectLst/>
              </a:rPr>
              <a:t>-GRC’,  'Hong Kong SAR, China-HKG’,  '</a:t>
            </a:r>
            <a:r>
              <a:rPr lang="fr-FR" sz="1900" b="0" i="0" dirty="0" err="1">
                <a:solidFill>
                  <a:srgbClr val="00B050"/>
                </a:solidFill>
                <a:effectLst/>
              </a:rPr>
              <a:t>Hungary</a:t>
            </a:r>
            <a:r>
              <a:rPr lang="fr-FR" sz="1900" b="0" i="0" dirty="0">
                <a:solidFill>
                  <a:srgbClr val="00B050"/>
                </a:solidFill>
                <a:effectLst/>
              </a:rPr>
              <a:t>-HUN’,  '</a:t>
            </a:r>
            <a:r>
              <a:rPr lang="fr-FR" sz="1900" b="0" i="0" dirty="0" err="1">
                <a:solidFill>
                  <a:srgbClr val="00B050"/>
                </a:solidFill>
                <a:effectLst/>
              </a:rPr>
              <a:t>India</a:t>
            </a:r>
            <a:r>
              <a:rPr lang="fr-FR" sz="1900" b="0" i="0" dirty="0">
                <a:solidFill>
                  <a:srgbClr val="00B050"/>
                </a:solidFill>
                <a:effectLst/>
              </a:rPr>
              <a:t>-IND’,  'Iran, </a:t>
            </a:r>
            <a:r>
              <a:rPr lang="fr-FR" sz="1900" b="0" i="0" dirty="0" err="1">
                <a:solidFill>
                  <a:srgbClr val="00B050"/>
                </a:solidFill>
                <a:effectLst/>
              </a:rPr>
              <a:t>Islamic</a:t>
            </a:r>
            <a:r>
              <a:rPr lang="fr-FR" sz="1900" b="0" i="0" dirty="0">
                <a:solidFill>
                  <a:srgbClr val="00B050"/>
                </a:solidFill>
                <a:effectLst/>
              </a:rPr>
              <a:t> Rep.-IRN’,  'Ireland-IRL’,  '</a:t>
            </a:r>
            <a:r>
              <a:rPr lang="fr-FR" sz="1900" b="0" i="0" dirty="0" err="1">
                <a:solidFill>
                  <a:srgbClr val="00B050"/>
                </a:solidFill>
                <a:effectLst/>
              </a:rPr>
              <a:t>Israel</a:t>
            </a:r>
            <a:r>
              <a:rPr lang="fr-FR" sz="1900" b="0" i="0" dirty="0">
                <a:solidFill>
                  <a:srgbClr val="00B050"/>
                </a:solidFill>
                <a:effectLst/>
              </a:rPr>
              <a:t>-ISR’,  '</a:t>
            </a:r>
            <a:r>
              <a:rPr lang="fr-FR" sz="1900" b="0" i="0" dirty="0" err="1">
                <a:solidFill>
                  <a:srgbClr val="00B050"/>
                </a:solidFill>
                <a:effectLst/>
              </a:rPr>
              <a:t>Italy</a:t>
            </a:r>
            <a:r>
              <a:rPr lang="fr-FR" sz="1900" b="0" i="0" dirty="0">
                <a:solidFill>
                  <a:srgbClr val="00B050"/>
                </a:solidFill>
                <a:effectLst/>
              </a:rPr>
              <a:t>-ITL’,  'Japan-JPN’,  'Kazakhstan-KAZ’,  '</a:t>
            </a:r>
            <a:r>
              <a:rPr lang="fr-FR" sz="1900" b="0" i="0" dirty="0" err="1">
                <a:solidFill>
                  <a:srgbClr val="00B050"/>
                </a:solidFill>
                <a:effectLst/>
              </a:rPr>
              <a:t>Korea</a:t>
            </a:r>
            <a:r>
              <a:rPr lang="fr-FR" sz="1900" b="0" i="0" dirty="0">
                <a:solidFill>
                  <a:srgbClr val="00B050"/>
                </a:solidFill>
                <a:effectLst/>
              </a:rPr>
              <a:t>, Rep.-KOR’,  'Malaysia-MYS', 'Mexico-MEX’,  '</a:t>
            </a:r>
            <a:r>
              <a:rPr lang="fr-FR" sz="1900" b="0" i="0" dirty="0" err="1">
                <a:solidFill>
                  <a:srgbClr val="00B050"/>
                </a:solidFill>
                <a:effectLst/>
              </a:rPr>
              <a:t>Netherlands</a:t>
            </a:r>
            <a:r>
              <a:rPr lang="fr-FR" sz="1900" b="0" i="0" dirty="0">
                <a:solidFill>
                  <a:srgbClr val="00B050"/>
                </a:solidFill>
                <a:effectLst/>
              </a:rPr>
              <a:t>-NLD’,  'Nigeria-NGA’,  '</a:t>
            </a:r>
            <a:r>
              <a:rPr lang="fr-FR" sz="1900" b="0" i="0" dirty="0" err="1">
                <a:solidFill>
                  <a:srgbClr val="00B050"/>
                </a:solidFill>
                <a:effectLst/>
              </a:rPr>
              <a:t>Norway</a:t>
            </a:r>
            <a:r>
              <a:rPr lang="fr-FR" sz="1900" b="0" i="0" dirty="0">
                <a:solidFill>
                  <a:srgbClr val="00B050"/>
                </a:solidFill>
                <a:effectLst/>
              </a:rPr>
              <a:t>-NOR’,  '</a:t>
            </a:r>
            <a:r>
              <a:rPr lang="fr-FR" sz="1900" b="0" i="0" dirty="0" err="1">
                <a:solidFill>
                  <a:srgbClr val="00B050"/>
                </a:solidFill>
                <a:effectLst/>
              </a:rPr>
              <a:t>Peru</a:t>
            </a:r>
            <a:r>
              <a:rPr lang="fr-FR" sz="1900" b="0" i="0" dirty="0">
                <a:solidFill>
                  <a:srgbClr val="00B050"/>
                </a:solidFill>
                <a:effectLst/>
              </a:rPr>
              <a:t>-PER’,  'Philippines-PHL’,  '</a:t>
            </a:r>
            <a:r>
              <a:rPr lang="fr-FR" sz="1900" b="0" i="0" dirty="0" err="1">
                <a:solidFill>
                  <a:srgbClr val="00B050"/>
                </a:solidFill>
                <a:effectLst/>
              </a:rPr>
              <a:t>Poland</a:t>
            </a:r>
            <a:r>
              <a:rPr lang="fr-FR" sz="1900" b="0" i="0" dirty="0">
                <a:solidFill>
                  <a:srgbClr val="00B050"/>
                </a:solidFill>
                <a:effectLst/>
              </a:rPr>
              <a:t>-POL’,  'Portugal-PRT’,  '</a:t>
            </a:r>
            <a:r>
              <a:rPr lang="fr-FR" sz="1900" b="0" i="0" dirty="0" err="1">
                <a:solidFill>
                  <a:srgbClr val="00B050"/>
                </a:solidFill>
                <a:effectLst/>
              </a:rPr>
              <a:t>Russian</a:t>
            </a:r>
            <a:r>
              <a:rPr lang="fr-FR" sz="1900" b="0" i="0" dirty="0">
                <a:solidFill>
                  <a:srgbClr val="00B050"/>
                </a:solidFill>
                <a:effectLst/>
              </a:rPr>
              <a:t> </a:t>
            </a:r>
            <a:r>
              <a:rPr lang="fr-FR" sz="1900" b="0" i="0" dirty="0" err="1">
                <a:solidFill>
                  <a:srgbClr val="00B050"/>
                </a:solidFill>
                <a:effectLst/>
              </a:rPr>
              <a:t>Federation</a:t>
            </a:r>
            <a:r>
              <a:rPr lang="fr-FR" sz="1900" b="0" i="0" dirty="0">
                <a:solidFill>
                  <a:srgbClr val="00B050"/>
                </a:solidFill>
                <a:effectLst/>
              </a:rPr>
              <a:t>-RUS’,  'Samoa-WSM’,  'South </a:t>
            </a:r>
            <a:r>
              <a:rPr lang="fr-FR" sz="1900" b="0" i="0" dirty="0" err="1">
                <a:solidFill>
                  <a:srgbClr val="00B050"/>
                </a:solidFill>
                <a:effectLst/>
              </a:rPr>
              <a:t>Africa</a:t>
            </a:r>
            <a:r>
              <a:rPr lang="fr-FR" sz="1900" b="0" i="0" dirty="0">
                <a:solidFill>
                  <a:srgbClr val="00B050"/>
                </a:solidFill>
                <a:effectLst/>
              </a:rPr>
              <a:t>-ZAF’,  'Spain-ESP’,  'Sri Lanka-LKA’,  '</a:t>
            </a:r>
            <a:r>
              <a:rPr lang="fr-FR" sz="1900" b="0" i="0" dirty="0" err="1">
                <a:solidFill>
                  <a:srgbClr val="00B050"/>
                </a:solidFill>
                <a:effectLst/>
              </a:rPr>
              <a:t>Sweden</a:t>
            </a:r>
            <a:r>
              <a:rPr lang="fr-FR" sz="1900" b="0" i="0" dirty="0">
                <a:solidFill>
                  <a:srgbClr val="00B050"/>
                </a:solidFill>
                <a:effectLst/>
              </a:rPr>
              <a:t>-SWE’,  '</a:t>
            </a:r>
            <a:r>
              <a:rPr lang="fr-FR" sz="1900" b="0" i="0" dirty="0" err="1">
                <a:solidFill>
                  <a:srgbClr val="00B050"/>
                </a:solidFill>
                <a:effectLst/>
              </a:rPr>
              <a:t>Switzerland</a:t>
            </a:r>
            <a:r>
              <a:rPr lang="fr-FR" sz="1900" b="0" i="0" dirty="0">
                <a:solidFill>
                  <a:srgbClr val="00B050"/>
                </a:solidFill>
                <a:effectLst/>
              </a:rPr>
              <a:t>-CHE’,  '</a:t>
            </a:r>
            <a:r>
              <a:rPr lang="fr-FR" sz="1900" b="0" i="0" dirty="0" err="1">
                <a:solidFill>
                  <a:srgbClr val="00B050"/>
                </a:solidFill>
                <a:effectLst/>
              </a:rPr>
              <a:t>Thailand</a:t>
            </a:r>
            <a:r>
              <a:rPr lang="fr-FR" sz="1900" b="0" i="0" dirty="0">
                <a:solidFill>
                  <a:srgbClr val="00B050"/>
                </a:solidFill>
                <a:effectLst/>
              </a:rPr>
              <a:t>-THA’,  '</a:t>
            </a:r>
            <a:r>
              <a:rPr lang="fr-FR" sz="1900" b="0" i="0" dirty="0" err="1">
                <a:solidFill>
                  <a:srgbClr val="00B050"/>
                </a:solidFill>
                <a:effectLst/>
              </a:rPr>
              <a:t>Turkey</a:t>
            </a:r>
            <a:r>
              <a:rPr lang="fr-FR" sz="1900" b="0" i="0" dirty="0">
                <a:solidFill>
                  <a:srgbClr val="00B050"/>
                </a:solidFill>
                <a:effectLst/>
              </a:rPr>
              <a:t>-TUR’,  'Ukraine-UKR’,  'United </a:t>
            </a:r>
            <a:r>
              <a:rPr lang="fr-FR" sz="1900" b="0" i="0" dirty="0" err="1">
                <a:solidFill>
                  <a:srgbClr val="00B050"/>
                </a:solidFill>
                <a:effectLst/>
              </a:rPr>
              <a:t>Kingdom</a:t>
            </a:r>
            <a:r>
              <a:rPr lang="fr-FR" sz="1900" b="0" i="0" dirty="0">
                <a:solidFill>
                  <a:srgbClr val="00B050"/>
                </a:solidFill>
                <a:effectLst/>
              </a:rPr>
              <a:t>-GBR’,  'United States-USA’,  'Venezuela, RB-VEN’.</a:t>
            </a:r>
            <a:endParaRPr lang="fr-FR" sz="1900" dirty="0">
              <a:solidFill>
                <a:srgbClr val="00B050"/>
              </a:solidFill>
            </a:endParaRPr>
          </a:p>
        </p:txBody>
      </p:sp>
      <p:sp>
        <p:nvSpPr>
          <p:cNvPr id="4" name="Espace réservé du numéro de diapositive 3">
            <a:extLst>
              <a:ext uri="{FF2B5EF4-FFF2-40B4-BE49-F238E27FC236}">
                <a16:creationId xmlns:a16="http://schemas.microsoft.com/office/drawing/2014/main" id="{D81DDAEB-1EDD-5799-181B-1318C8F6E76E}"/>
              </a:ext>
            </a:extLst>
          </p:cNvPr>
          <p:cNvSpPr>
            <a:spLocks noGrp="1"/>
          </p:cNvSpPr>
          <p:nvPr>
            <p:ph type="sldNum" sz="quarter" idx="12"/>
          </p:nvPr>
        </p:nvSpPr>
        <p:spPr/>
        <p:txBody>
          <a:bodyPr/>
          <a:lstStyle/>
          <a:p>
            <a:fld id="{862A7E01-E523-49EA-9B1D-40E6AE278A8B}" type="slidenum">
              <a:rPr lang="fr-FR" smtClean="0"/>
              <a:pPr/>
              <a:t>61</a:t>
            </a:fld>
            <a:endParaRPr lang="fr-FR" dirty="0"/>
          </a:p>
        </p:txBody>
      </p:sp>
    </p:spTree>
    <p:extLst>
      <p:ext uri="{BB962C8B-B14F-4D97-AF65-F5344CB8AC3E}">
        <p14:creationId xmlns:p14="http://schemas.microsoft.com/office/powerpoint/2010/main" val="2395555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C9F010F-A569-AE70-2F81-211B24E4F468}"/>
              </a:ext>
            </a:extLst>
          </p:cNvPr>
          <p:cNvSpPr>
            <a:spLocks noGrp="1"/>
          </p:cNvSpPr>
          <p:nvPr>
            <p:ph idx="1"/>
          </p:nvPr>
        </p:nvSpPr>
        <p:spPr>
          <a:xfrm>
            <a:off x="676656" y="2011680"/>
            <a:ext cx="10753725" cy="4147960"/>
          </a:xfrm>
        </p:spPr>
        <p:txBody>
          <a:bodyPr>
            <a:normAutofit/>
          </a:bodyPr>
          <a:lstStyle/>
          <a:p>
            <a:r>
              <a:rPr lang="fr-FR" sz="1800" dirty="0"/>
              <a:t>Nous allons réutiliser des indicateurs exploités dans chacune des phases précédentes, et en faire le produit, divisé par 1 000 000 000 pour avoir une grandeur plus interprétable.</a:t>
            </a:r>
          </a:p>
          <a:p>
            <a:r>
              <a:rPr lang="fr-FR" sz="1800" dirty="0"/>
              <a:t>En pratique : NY.GDP.PCAP.PP.KD x BAR.POP.1519 x (IT.NET.USER.P2)² x BAR.SEC.CMPT.1519.ZS, désignant dans l’ordre le revenu moyen par habitant (pris en 2014), la population totale des 15-19 ans (prise en 2010), le pourcentage de personnes ayant accédé à internet dans les trois derniers mois (pris en 2016) et le pourcentage de personnes entre 15 et 19 ans ayant terminé ses études secondaires (pris en 2010).</a:t>
            </a:r>
          </a:p>
          <a:p>
            <a:endParaRPr lang="fr-FR" sz="1800" dirty="0"/>
          </a:p>
          <a:p>
            <a:r>
              <a:rPr lang="fr-FR" sz="1800" b="0" i="0" dirty="0">
                <a:solidFill>
                  <a:srgbClr val="000000"/>
                </a:solidFill>
                <a:effectLst/>
              </a:rPr>
              <a:t>Toutefois certains pays de notre ‘liste verte’ ne peuvent avoir un score ainsi défini, parce qu'ils avaient au moins un indicateur non renseigné: ‘BHS-Bahamas, The’, ‘BTN-Bhutan’, ‘CPV-Cabo Verde’, ‘GEO-Georgia’, ‘ITL-</a:t>
            </a:r>
            <a:r>
              <a:rPr lang="fr-FR" sz="1800" b="0" i="0" dirty="0" err="1">
                <a:solidFill>
                  <a:srgbClr val="000000"/>
                </a:solidFill>
                <a:effectLst/>
              </a:rPr>
              <a:t>Italy</a:t>
            </a:r>
            <a:r>
              <a:rPr lang="fr-FR" sz="1800" dirty="0">
                <a:solidFill>
                  <a:srgbClr val="000000"/>
                </a:solidFill>
              </a:rPr>
              <a:t>’</a:t>
            </a:r>
            <a:r>
              <a:rPr lang="fr-FR" sz="1800" b="0" i="0" dirty="0">
                <a:solidFill>
                  <a:srgbClr val="000000"/>
                </a:solidFill>
                <a:effectLst/>
              </a:rPr>
              <a:t>, ‘NGA-Nigeria’, ‘WSM-Samoa’. Etant donné qu'on a déjà une liste importante, on peut laisser de côté le Bhoutan, encore très rural et assez fermé (et petit), le Cap Vert, encore assez rural et petit aussi, idem pour Samoa. Pour les autres (comme pour ceux qui ont un score d'ailleurs), il faudra faire une étude plus spécifique, à l'aide d'autres indicateurs notamment.</a:t>
            </a:r>
          </a:p>
          <a:p>
            <a:r>
              <a:rPr lang="fr-FR" sz="1800" dirty="0">
                <a:solidFill>
                  <a:srgbClr val="000000"/>
                </a:solidFill>
              </a:rPr>
              <a:t>Finalement, nous allons cette fois regrouper les pays par région géographique :</a:t>
            </a:r>
            <a:endParaRPr lang="fr-FR" sz="1800" dirty="0"/>
          </a:p>
        </p:txBody>
      </p:sp>
      <p:sp>
        <p:nvSpPr>
          <p:cNvPr id="4" name="Espace réservé du numéro de diapositive 3">
            <a:extLst>
              <a:ext uri="{FF2B5EF4-FFF2-40B4-BE49-F238E27FC236}">
                <a16:creationId xmlns:a16="http://schemas.microsoft.com/office/drawing/2014/main" id="{5F221D37-A8AA-74DB-AF1B-0CB2466C3C5C}"/>
              </a:ext>
            </a:extLst>
          </p:cNvPr>
          <p:cNvSpPr>
            <a:spLocks noGrp="1"/>
          </p:cNvSpPr>
          <p:nvPr>
            <p:ph type="sldNum" sz="quarter" idx="12"/>
          </p:nvPr>
        </p:nvSpPr>
        <p:spPr/>
        <p:txBody>
          <a:bodyPr/>
          <a:lstStyle/>
          <a:p>
            <a:fld id="{862A7E01-E523-49EA-9B1D-40E6AE278A8B}" type="slidenum">
              <a:rPr lang="fr-FR" smtClean="0"/>
              <a:pPr/>
              <a:t>62</a:t>
            </a:fld>
            <a:endParaRPr lang="fr-FR" dirty="0"/>
          </a:p>
        </p:txBody>
      </p:sp>
      <p:sp>
        <p:nvSpPr>
          <p:cNvPr id="5" name="Titre 1">
            <a:extLst>
              <a:ext uri="{FF2B5EF4-FFF2-40B4-BE49-F238E27FC236}">
                <a16:creationId xmlns:a16="http://schemas.microsoft.com/office/drawing/2014/main" id="{33147B9C-C945-6E6B-C073-92045C6B2C9C}"/>
              </a:ext>
            </a:extLst>
          </p:cNvPr>
          <p:cNvSpPr>
            <a:spLocks noGrp="1"/>
          </p:cNvSpPr>
          <p:nvPr>
            <p:ph type="title"/>
          </p:nvPr>
        </p:nvSpPr>
        <p:spPr>
          <a:xfrm>
            <a:off x="657606" y="598080"/>
            <a:ext cx="10772775" cy="1413600"/>
          </a:xfrm>
        </p:spPr>
        <p:txBody>
          <a:bodyPr>
            <a:normAutofit/>
          </a:bodyPr>
          <a:lstStyle/>
          <a:p>
            <a:r>
              <a:rPr lang="fr-FR" sz="4800" b="1" dirty="0"/>
              <a:t>Phase 4 – utilisation d’un score</a:t>
            </a:r>
          </a:p>
        </p:txBody>
      </p:sp>
    </p:spTree>
    <p:extLst>
      <p:ext uri="{BB962C8B-B14F-4D97-AF65-F5344CB8AC3E}">
        <p14:creationId xmlns:p14="http://schemas.microsoft.com/office/powerpoint/2010/main" val="1070685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A8AEFD2-DE27-7FD9-CDB1-CBA67B23F9DE}"/>
              </a:ext>
            </a:extLst>
          </p:cNvPr>
          <p:cNvPicPr>
            <a:picLocks noGrp="1" noChangeAspect="1"/>
          </p:cNvPicPr>
          <p:nvPr>
            <p:ph idx="1"/>
          </p:nvPr>
        </p:nvPicPr>
        <p:blipFill>
          <a:blip r:embed="rId2"/>
          <a:stretch>
            <a:fillRect/>
          </a:stretch>
        </p:blipFill>
        <p:spPr>
          <a:xfrm>
            <a:off x="893960" y="843922"/>
            <a:ext cx="4760373" cy="4119964"/>
          </a:xfrm>
        </p:spPr>
      </p:pic>
      <p:sp>
        <p:nvSpPr>
          <p:cNvPr id="4" name="Espace réservé du numéro de diapositive 3">
            <a:extLst>
              <a:ext uri="{FF2B5EF4-FFF2-40B4-BE49-F238E27FC236}">
                <a16:creationId xmlns:a16="http://schemas.microsoft.com/office/drawing/2014/main" id="{2CA1A0DF-BDA3-A9AA-0CCC-31CED70A9717}"/>
              </a:ext>
            </a:extLst>
          </p:cNvPr>
          <p:cNvSpPr>
            <a:spLocks noGrp="1"/>
          </p:cNvSpPr>
          <p:nvPr>
            <p:ph type="sldNum" sz="quarter" idx="12"/>
          </p:nvPr>
        </p:nvSpPr>
        <p:spPr/>
        <p:txBody>
          <a:bodyPr/>
          <a:lstStyle/>
          <a:p>
            <a:fld id="{862A7E01-E523-49EA-9B1D-40E6AE278A8B}" type="slidenum">
              <a:rPr lang="fr-FR" smtClean="0"/>
              <a:pPr/>
              <a:t>63</a:t>
            </a:fld>
            <a:endParaRPr lang="fr-FR" dirty="0"/>
          </a:p>
        </p:txBody>
      </p:sp>
      <p:pic>
        <p:nvPicPr>
          <p:cNvPr id="8" name="Image 7">
            <a:extLst>
              <a:ext uri="{FF2B5EF4-FFF2-40B4-BE49-F238E27FC236}">
                <a16:creationId xmlns:a16="http://schemas.microsoft.com/office/drawing/2014/main" id="{CC2A2567-F2A0-6119-336C-1BED998638D1}"/>
              </a:ext>
            </a:extLst>
          </p:cNvPr>
          <p:cNvPicPr>
            <a:picLocks noChangeAspect="1"/>
          </p:cNvPicPr>
          <p:nvPr/>
        </p:nvPicPr>
        <p:blipFill>
          <a:blip r:embed="rId3"/>
          <a:stretch>
            <a:fillRect/>
          </a:stretch>
        </p:blipFill>
        <p:spPr>
          <a:xfrm>
            <a:off x="6299935" y="1118516"/>
            <a:ext cx="4120206" cy="3486328"/>
          </a:xfrm>
          <a:prstGeom prst="rect">
            <a:avLst/>
          </a:prstGeom>
        </p:spPr>
      </p:pic>
    </p:spTree>
    <p:extLst>
      <p:ext uri="{BB962C8B-B14F-4D97-AF65-F5344CB8AC3E}">
        <p14:creationId xmlns:p14="http://schemas.microsoft.com/office/powerpoint/2010/main" val="258010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4E0FB061-993B-62C3-320A-871E469AE66E}"/>
              </a:ext>
            </a:extLst>
          </p:cNvPr>
          <p:cNvPicPr>
            <a:picLocks noGrp="1" noChangeAspect="1"/>
          </p:cNvPicPr>
          <p:nvPr>
            <p:ph idx="1"/>
          </p:nvPr>
        </p:nvPicPr>
        <p:blipFill>
          <a:blip r:embed="rId2"/>
          <a:stretch>
            <a:fillRect/>
          </a:stretch>
        </p:blipFill>
        <p:spPr>
          <a:xfrm>
            <a:off x="716310" y="834823"/>
            <a:ext cx="4863907" cy="1084412"/>
          </a:xfrm>
        </p:spPr>
      </p:pic>
      <p:sp>
        <p:nvSpPr>
          <p:cNvPr id="4" name="Espace réservé du numéro de diapositive 3">
            <a:extLst>
              <a:ext uri="{FF2B5EF4-FFF2-40B4-BE49-F238E27FC236}">
                <a16:creationId xmlns:a16="http://schemas.microsoft.com/office/drawing/2014/main" id="{1DF13E75-B61F-E955-EFE0-7BA9EE664C81}"/>
              </a:ext>
            </a:extLst>
          </p:cNvPr>
          <p:cNvSpPr>
            <a:spLocks noGrp="1"/>
          </p:cNvSpPr>
          <p:nvPr>
            <p:ph type="sldNum" sz="quarter" idx="12"/>
          </p:nvPr>
        </p:nvSpPr>
        <p:spPr/>
        <p:txBody>
          <a:bodyPr/>
          <a:lstStyle/>
          <a:p>
            <a:fld id="{862A7E01-E523-49EA-9B1D-40E6AE278A8B}" type="slidenum">
              <a:rPr lang="fr-FR" smtClean="0"/>
              <a:pPr/>
              <a:t>64</a:t>
            </a:fld>
            <a:endParaRPr lang="fr-FR" dirty="0"/>
          </a:p>
        </p:txBody>
      </p:sp>
      <p:pic>
        <p:nvPicPr>
          <p:cNvPr id="8" name="Image 7">
            <a:extLst>
              <a:ext uri="{FF2B5EF4-FFF2-40B4-BE49-F238E27FC236}">
                <a16:creationId xmlns:a16="http://schemas.microsoft.com/office/drawing/2014/main" id="{8F891F0E-A3BF-E822-2BDC-0A5A28CCDC9A}"/>
              </a:ext>
            </a:extLst>
          </p:cNvPr>
          <p:cNvPicPr>
            <a:picLocks noChangeAspect="1"/>
          </p:cNvPicPr>
          <p:nvPr/>
        </p:nvPicPr>
        <p:blipFill>
          <a:blip r:embed="rId3"/>
          <a:stretch>
            <a:fillRect/>
          </a:stretch>
        </p:blipFill>
        <p:spPr>
          <a:xfrm>
            <a:off x="6096000" y="915028"/>
            <a:ext cx="5080331" cy="2257925"/>
          </a:xfrm>
          <a:prstGeom prst="rect">
            <a:avLst/>
          </a:prstGeom>
        </p:spPr>
      </p:pic>
      <p:pic>
        <p:nvPicPr>
          <p:cNvPr id="10" name="Image 9">
            <a:extLst>
              <a:ext uri="{FF2B5EF4-FFF2-40B4-BE49-F238E27FC236}">
                <a16:creationId xmlns:a16="http://schemas.microsoft.com/office/drawing/2014/main" id="{61C07178-8DAD-0D18-47FA-C3FA3B0ADED1}"/>
              </a:ext>
            </a:extLst>
          </p:cNvPr>
          <p:cNvPicPr>
            <a:picLocks noChangeAspect="1"/>
          </p:cNvPicPr>
          <p:nvPr/>
        </p:nvPicPr>
        <p:blipFill>
          <a:blip r:embed="rId4"/>
          <a:stretch>
            <a:fillRect/>
          </a:stretch>
        </p:blipFill>
        <p:spPr>
          <a:xfrm>
            <a:off x="716310" y="2204764"/>
            <a:ext cx="4863907" cy="1089906"/>
          </a:xfrm>
          <a:prstGeom prst="rect">
            <a:avLst/>
          </a:prstGeom>
        </p:spPr>
      </p:pic>
      <p:pic>
        <p:nvPicPr>
          <p:cNvPr id="12" name="Image 11">
            <a:extLst>
              <a:ext uri="{FF2B5EF4-FFF2-40B4-BE49-F238E27FC236}">
                <a16:creationId xmlns:a16="http://schemas.microsoft.com/office/drawing/2014/main" id="{04B1B7FC-3351-C2A7-B2EB-5C7331C8896D}"/>
              </a:ext>
            </a:extLst>
          </p:cNvPr>
          <p:cNvPicPr>
            <a:picLocks noChangeAspect="1"/>
          </p:cNvPicPr>
          <p:nvPr/>
        </p:nvPicPr>
        <p:blipFill>
          <a:blip r:embed="rId5"/>
          <a:stretch>
            <a:fillRect/>
          </a:stretch>
        </p:blipFill>
        <p:spPr>
          <a:xfrm>
            <a:off x="716310" y="3580199"/>
            <a:ext cx="4629089" cy="2484094"/>
          </a:xfrm>
          <a:prstGeom prst="rect">
            <a:avLst/>
          </a:prstGeom>
        </p:spPr>
      </p:pic>
      <p:pic>
        <p:nvPicPr>
          <p:cNvPr id="14" name="Image 13">
            <a:extLst>
              <a:ext uri="{FF2B5EF4-FFF2-40B4-BE49-F238E27FC236}">
                <a16:creationId xmlns:a16="http://schemas.microsoft.com/office/drawing/2014/main" id="{56A71A19-D9AD-397C-618B-01C3568865DC}"/>
              </a:ext>
            </a:extLst>
          </p:cNvPr>
          <p:cNvPicPr>
            <a:picLocks noChangeAspect="1"/>
          </p:cNvPicPr>
          <p:nvPr/>
        </p:nvPicPr>
        <p:blipFill>
          <a:blip r:embed="rId6"/>
          <a:stretch>
            <a:fillRect/>
          </a:stretch>
        </p:blipFill>
        <p:spPr>
          <a:xfrm>
            <a:off x="6793789" y="3429000"/>
            <a:ext cx="3599472" cy="688931"/>
          </a:xfrm>
          <a:prstGeom prst="rect">
            <a:avLst/>
          </a:prstGeom>
        </p:spPr>
      </p:pic>
      <p:pic>
        <p:nvPicPr>
          <p:cNvPr id="16" name="Image 15">
            <a:extLst>
              <a:ext uri="{FF2B5EF4-FFF2-40B4-BE49-F238E27FC236}">
                <a16:creationId xmlns:a16="http://schemas.microsoft.com/office/drawing/2014/main" id="{2EEDBF6F-1F8A-A95D-09E0-66F257B8EDF0}"/>
              </a:ext>
            </a:extLst>
          </p:cNvPr>
          <p:cNvPicPr>
            <a:picLocks noChangeAspect="1"/>
          </p:cNvPicPr>
          <p:nvPr/>
        </p:nvPicPr>
        <p:blipFill>
          <a:blip r:embed="rId7"/>
          <a:stretch>
            <a:fillRect/>
          </a:stretch>
        </p:blipFill>
        <p:spPr>
          <a:xfrm>
            <a:off x="6793789" y="4373978"/>
            <a:ext cx="3505771" cy="691279"/>
          </a:xfrm>
          <a:prstGeom prst="rect">
            <a:avLst/>
          </a:prstGeom>
        </p:spPr>
      </p:pic>
    </p:spTree>
    <p:extLst>
      <p:ext uri="{BB962C8B-B14F-4D97-AF65-F5344CB8AC3E}">
        <p14:creationId xmlns:p14="http://schemas.microsoft.com/office/powerpoint/2010/main" val="2514891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F496A44-D37E-2E17-3171-AE4150071378}"/>
              </a:ext>
            </a:extLst>
          </p:cNvPr>
          <p:cNvSpPr>
            <a:spLocks noGrp="1"/>
          </p:cNvSpPr>
          <p:nvPr>
            <p:ph idx="1"/>
          </p:nvPr>
        </p:nvSpPr>
        <p:spPr>
          <a:xfrm>
            <a:off x="676656" y="723481"/>
            <a:ext cx="10753725" cy="5416061"/>
          </a:xfrm>
        </p:spPr>
        <p:txBody>
          <a:bodyPr>
            <a:normAutofit/>
          </a:bodyPr>
          <a:lstStyle/>
          <a:p>
            <a:r>
              <a:rPr lang="fr-FR" sz="1800" dirty="0"/>
              <a:t>Pour conclure, voici la moyenne des scores de chaque région:</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r>
              <a:rPr lang="fr-FR" sz="1800" dirty="0"/>
              <a:t>Les</a:t>
            </a:r>
            <a:r>
              <a:rPr lang="fr-FR" sz="1800" b="0" i="0" dirty="0">
                <a:solidFill>
                  <a:srgbClr val="000000"/>
                </a:solidFill>
                <a:effectLst/>
              </a:rPr>
              <a:t> scores à 0 de certains pays faussent les moyennes, mais l'ordre de grandeur est correct (approximation de toute façon) ainsi que l'ordre relatif (sauf peut-être pour ‘Europe &amp; Central Asia’ et ‘Middle East &amp; North </a:t>
            </a:r>
            <a:r>
              <a:rPr lang="fr-FR" sz="1800" b="0" i="0" dirty="0" err="1">
                <a:solidFill>
                  <a:srgbClr val="000000"/>
                </a:solidFill>
                <a:effectLst/>
              </a:rPr>
              <a:t>Africa</a:t>
            </a:r>
            <a:r>
              <a:rPr lang="fr-FR" sz="1800" b="0" i="0" dirty="0">
                <a:solidFill>
                  <a:srgbClr val="000000"/>
                </a:solidFill>
                <a:effectLst/>
              </a:rPr>
              <a:t>’, proches avec l’Italie et la Géorgie à 0).</a:t>
            </a:r>
            <a:endParaRPr lang="fr-FR" sz="1800" dirty="0"/>
          </a:p>
        </p:txBody>
      </p:sp>
      <p:sp>
        <p:nvSpPr>
          <p:cNvPr id="4" name="Espace réservé du numéro de diapositive 3">
            <a:extLst>
              <a:ext uri="{FF2B5EF4-FFF2-40B4-BE49-F238E27FC236}">
                <a16:creationId xmlns:a16="http://schemas.microsoft.com/office/drawing/2014/main" id="{B88AB6F4-7D22-E8A5-C488-E06D178F36C4}"/>
              </a:ext>
            </a:extLst>
          </p:cNvPr>
          <p:cNvSpPr>
            <a:spLocks noGrp="1"/>
          </p:cNvSpPr>
          <p:nvPr>
            <p:ph type="sldNum" sz="quarter" idx="12"/>
          </p:nvPr>
        </p:nvSpPr>
        <p:spPr/>
        <p:txBody>
          <a:bodyPr/>
          <a:lstStyle/>
          <a:p>
            <a:fld id="{862A7E01-E523-49EA-9B1D-40E6AE278A8B}" type="slidenum">
              <a:rPr lang="fr-FR" smtClean="0"/>
              <a:pPr/>
              <a:t>65</a:t>
            </a:fld>
            <a:endParaRPr lang="fr-FR" dirty="0"/>
          </a:p>
        </p:txBody>
      </p:sp>
      <p:graphicFrame>
        <p:nvGraphicFramePr>
          <p:cNvPr id="5" name="Tableau 5">
            <a:extLst>
              <a:ext uri="{FF2B5EF4-FFF2-40B4-BE49-F238E27FC236}">
                <a16:creationId xmlns:a16="http://schemas.microsoft.com/office/drawing/2014/main" id="{F141194A-17B2-5A95-4B14-569160DF0AC1}"/>
              </a:ext>
            </a:extLst>
          </p:cNvPr>
          <p:cNvGraphicFramePr>
            <a:graphicFrameLocks noGrp="1"/>
          </p:cNvGraphicFramePr>
          <p:nvPr>
            <p:extLst>
              <p:ext uri="{D42A27DB-BD31-4B8C-83A1-F6EECF244321}">
                <p14:modId xmlns:p14="http://schemas.microsoft.com/office/powerpoint/2010/main" val="4090304540"/>
              </p:ext>
            </p:extLst>
          </p:nvPr>
        </p:nvGraphicFramePr>
        <p:xfrm>
          <a:off x="1248228" y="1242180"/>
          <a:ext cx="4459235" cy="2966720"/>
        </p:xfrm>
        <a:graphic>
          <a:graphicData uri="http://schemas.openxmlformats.org/drawingml/2006/table">
            <a:tbl>
              <a:tblPr firstRow="1" bandRow="1">
                <a:tableStyleId>{5C22544A-7EE6-4342-B048-85BDC9FD1C3A}</a:tableStyleId>
              </a:tblPr>
              <a:tblGrid>
                <a:gridCol w="3041104">
                  <a:extLst>
                    <a:ext uri="{9D8B030D-6E8A-4147-A177-3AD203B41FA5}">
                      <a16:colId xmlns:a16="http://schemas.microsoft.com/office/drawing/2014/main" val="3148190794"/>
                    </a:ext>
                  </a:extLst>
                </a:gridCol>
                <a:gridCol w="1418131">
                  <a:extLst>
                    <a:ext uri="{9D8B030D-6E8A-4147-A177-3AD203B41FA5}">
                      <a16:colId xmlns:a16="http://schemas.microsoft.com/office/drawing/2014/main" val="3771796686"/>
                    </a:ext>
                  </a:extLst>
                </a:gridCol>
              </a:tblGrid>
              <a:tr h="370840">
                <a:tc>
                  <a:txBody>
                    <a:bodyPr/>
                    <a:lstStyle/>
                    <a:p>
                      <a:r>
                        <a:rPr lang="fr-FR" dirty="0"/>
                        <a:t>Région</a:t>
                      </a:r>
                    </a:p>
                  </a:txBody>
                  <a:tcPr/>
                </a:tc>
                <a:tc>
                  <a:txBody>
                    <a:bodyPr/>
                    <a:lstStyle/>
                    <a:p>
                      <a:r>
                        <a:rPr lang="fr-FR" dirty="0"/>
                        <a:t>Score moyen</a:t>
                      </a:r>
                    </a:p>
                  </a:txBody>
                  <a:tcPr/>
                </a:tc>
                <a:extLst>
                  <a:ext uri="{0D108BD9-81ED-4DB2-BD59-A6C34878D82A}">
                    <a16:rowId xmlns:a16="http://schemas.microsoft.com/office/drawing/2014/main" val="2967256065"/>
                  </a:ext>
                </a:extLst>
              </a:tr>
              <a:tr h="370840">
                <a:tc>
                  <a:txBody>
                    <a:bodyPr/>
                    <a:lstStyle/>
                    <a:p>
                      <a:r>
                        <a:rPr lang="fr-FR" dirty="0"/>
                        <a:t>North America</a:t>
                      </a:r>
                    </a:p>
                  </a:txBody>
                  <a:tcPr/>
                </a:tc>
                <a:tc>
                  <a:txBody>
                    <a:bodyPr/>
                    <a:lstStyle/>
                    <a:p>
                      <a:r>
                        <a:rPr lang="fr-FR" dirty="0"/>
                        <a:t>127588</a:t>
                      </a:r>
                    </a:p>
                  </a:txBody>
                  <a:tcPr/>
                </a:tc>
                <a:extLst>
                  <a:ext uri="{0D108BD9-81ED-4DB2-BD59-A6C34878D82A}">
                    <a16:rowId xmlns:a16="http://schemas.microsoft.com/office/drawing/2014/main" val="3836855424"/>
                  </a:ext>
                </a:extLst>
              </a:tr>
              <a:tr h="370840">
                <a:tc>
                  <a:txBody>
                    <a:bodyPr/>
                    <a:lstStyle/>
                    <a:p>
                      <a:r>
                        <a:rPr lang="fr-FR" dirty="0"/>
                        <a:t>East Asia &amp; Pacific</a:t>
                      </a:r>
                    </a:p>
                  </a:txBody>
                  <a:tcPr/>
                </a:tc>
                <a:tc>
                  <a:txBody>
                    <a:bodyPr/>
                    <a:lstStyle/>
                    <a:p>
                      <a:r>
                        <a:rPr lang="fr-FR" dirty="0"/>
                        <a:t>38728</a:t>
                      </a:r>
                    </a:p>
                  </a:txBody>
                  <a:tcPr/>
                </a:tc>
                <a:extLst>
                  <a:ext uri="{0D108BD9-81ED-4DB2-BD59-A6C34878D82A}">
                    <a16:rowId xmlns:a16="http://schemas.microsoft.com/office/drawing/2014/main" val="1389859229"/>
                  </a:ext>
                </a:extLst>
              </a:tr>
              <a:tr h="370840">
                <a:tc>
                  <a:txBody>
                    <a:bodyPr/>
                    <a:lstStyle/>
                    <a:p>
                      <a:r>
                        <a:rPr lang="en-US" dirty="0"/>
                        <a:t>Middle East &amp; North Africa</a:t>
                      </a:r>
                      <a:endParaRPr lang="fr-FR" dirty="0"/>
                    </a:p>
                  </a:txBody>
                  <a:tcPr/>
                </a:tc>
                <a:tc>
                  <a:txBody>
                    <a:bodyPr/>
                    <a:lstStyle/>
                    <a:p>
                      <a:r>
                        <a:rPr lang="en-US" dirty="0"/>
                        <a:t>10507</a:t>
                      </a:r>
                      <a:endParaRPr lang="fr-FR" dirty="0"/>
                    </a:p>
                  </a:txBody>
                  <a:tcPr/>
                </a:tc>
                <a:extLst>
                  <a:ext uri="{0D108BD9-81ED-4DB2-BD59-A6C34878D82A}">
                    <a16:rowId xmlns:a16="http://schemas.microsoft.com/office/drawing/2014/main" val="4019519925"/>
                  </a:ext>
                </a:extLst>
              </a:tr>
              <a:tr h="370840">
                <a:tc>
                  <a:txBody>
                    <a:bodyPr/>
                    <a:lstStyle/>
                    <a:p>
                      <a:r>
                        <a:rPr lang="fr-FR" dirty="0"/>
                        <a:t>Europe &amp; Central Asia</a:t>
                      </a:r>
                    </a:p>
                  </a:txBody>
                  <a:tcPr/>
                </a:tc>
                <a:tc>
                  <a:txBody>
                    <a:bodyPr/>
                    <a:lstStyle/>
                    <a:p>
                      <a:r>
                        <a:rPr lang="fr-FR" dirty="0"/>
                        <a:t>9874</a:t>
                      </a:r>
                    </a:p>
                  </a:txBody>
                  <a:tcPr/>
                </a:tc>
                <a:extLst>
                  <a:ext uri="{0D108BD9-81ED-4DB2-BD59-A6C34878D82A}">
                    <a16:rowId xmlns:a16="http://schemas.microsoft.com/office/drawing/2014/main" val="2314946138"/>
                  </a:ext>
                </a:extLst>
              </a:tr>
              <a:tr h="370840">
                <a:tc>
                  <a:txBody>
                    <a:bodyPr/>
                    <a:lstStyle/>
                    <a:p>
                      <a:r>
                        <a:rPr lang="fr-FR" dirty="0"/>
                        <a:t>South Asia</a:t>
                      </a:r>
                    </a:p>
                  </a:txBody>
                  <a:tcPr/>
                </a:tc>
                <a:tc>
                  <a:txBody>
                    <a:bodyPr/>
                    <a:lstStyle/>
                    <a:p>
                      <a:r>
                        <a:rPr lang="fr-FR" dirty="0"/>
                        <a:t>7817</a:t>
                      </a:r>
                    </a:p>
                  </a:txBody>
                  <a:tcPr/>
                </a:tc>
                <a:extLst>
                  <a:ext uri="{0D108BD9-81ED-4DB2-BD59-A6C34878D82A}">
                    <a16:rowId xmlns:a16="http://schemas.microsoft.com/office/drawing/2014/main" val="3188665168"/>
                  </a:ext>
                </a:extLst>
              </a:tr>
              <a:tr h="370840">
                <a:tc>
                  <a:txBody>
                    <a:bodyPr/>
                    <a:lstStyle/>
                    <a:p>
                      <a:r>
                        <a:rPr lang="fr-FR" dirty="0"/>
                        <a:t>Latin America &amp; Caribbean</a:t>
                      </a:r>
                    </a:p>
                  </a:txBody>
                  <a:tcPr/>
                </a:tc>
                <a:tc>
                  <a:txBody>
                    <a:bodyPr/>
                    <a:lstStyle/>
                    <a:p>
                      <a:r>
                        <a:rPr lang="fr-FR" dirty="0"/>
                        <a:t>6917</a:t>
                      </a:r>
                    </a:p>
                  </a:txBody>
                  <a:tcPr/>
                </a:tc>
                <a:extLst>
                  <a:ext uri="{0D108BD9-81ED-4DB2-BD59-A6C34878D82A}">
                    <a16:rowId xmlns:a16="http://schemas.microsoft.com/office/drawing/2014/main" val="3834278275"/>
                  </a:ext>
                </a:extLst>
              </a:tr>
              <a:tr h="370840">
                <a:tc>
                  <a:txBody>
                    <a:bodyPr/>
                    <a:lstStyle/>
                    <a:p>
                      <a:r>
                        <a:rPr lang="fr-FR" dirty="0" err="1"/>
                        <a:t>Sub-Saharan</a:t>
                      </a:r>
                      <a:r>
                        <a:rPr lang="fr-FR" dirty="0"/>
                        <a:t> </a:t>
                      </a:r>
                      <a:r>
                        <a:rPr lang="fr-FR" dirty="0" err="1"/>
                        <a:t>Africa</a:t>
                      </a:r>
                      <a:endParaRPr lang="fr-FR" dirty="0"/>
                    </a:p>
                  </a:txBody>
                  <a:tcPr/>
                </a:tc>
                <a:tc>
                  <a:txBody>
                    <a:bodyPr/>
                    <a:lstStyle/>
                    <a:p>
                      <a:r>
                        <a:rPr lang="fr-FR" dirty="0"/>
                        <a:t>3560</a:t>
                      </a:r>
                    </a:p>
                  </a:txBody>
                  <a:tcPr/>
                </a:tc>
                <a:extLst>
                  <a:ext uri="{0D108BD9-81ED-4DB2-BD59-A6C34878D82A}">
                    <a16:rowId xmlns:a16="http://schemas.microsoft.com/office/drawing/2014/main" val="1640251562"/>
                  </a:ext>
                </a:extLst>
              </a:tr>
            </a:tbl>
          </a:graphicData>
        </a:graphic>
      </p:graphicFrame>
    </p:spTree>
    <p:extLst>
      <p:ext uri="{BB962C8B-B14F-4D97-AF65-F5344CB8AC3E}">
        <p14:creationId xmlns:p14="http://schemas.microsoft.com/office/powerpoint/2010/main" val="360280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66560EE-AADC-6502-698B-9743C3CAA314}"/>
              </a:ext>
            </a:extLst>
          </p:cNvPr>
          <p:cNvSpPr>
            <a:spLocks noGrp="1"/>
          </p:cNvSpPr>
          <p:nvPr>
            <p:ph type="sldNum" sz="quarter" idx="12"/>
          </p:nvPr>
        </p:nvSpPr>
        <p:spPr/>
        <p:txBody>
          <a:bodyPr/>
          <a:lstStyle/>
          <a:p>
            <a:fld id="{862A7E01-E523-49EA-9B1D-40E6AE278A8B}" type="slidenum">
              <a:rPr lang="fr-FR" smtClean="0"/>
              <a:pPr/>
              <a:t>7</a:t>
            </a:fld>
            <a:endParaRPr lang="fr-FR" dirty="0"/>
          </a:p>
        </p:txBody>
      </p:sp>
      <p:pic>
        <p:nvPicPr>
          <p:cNvPr id="2050" name="Picture 2">
            <a:extLst>
              <a:ext uri="{FF2B5EF4-FFF2-40B4-BE49-F238E27FC236}">
                <a16:creationId xmlns:a16="http://schemas.microsoft.com/office/drawing/2014/main" id="{202D6AB4-1EBD-4382-F586-FDCEC225E4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2394" y="582613"/>
            <a:ext cx="10407213"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97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E032A92-23A6-1186-A501-DBE425A8AEB5}"/>
              </a:ext>
            </a:extLst>
          </p:cNvPr>
          <p:cNvSpPr>
            <a:spLocks noGrp="1"/>
          </p:cNvSpPr>
          <p:nvPr>
            <p:ph idx="1"/>
          </p:nvPr>
        </p:nvSpPr>
        <p:spPr>
          <a:xfrm>
            <a:off x="719137" y="612949"/>
            <a:ext cx="10753725" cy="5602605"/>
          </a:xfrm>
        </p:spPr>
        <p:txBody>
          <a:bodyPr/>
          <a:lstStyle/>
          <a:p>
            <a:r>
              <a:rPr lang="fr-FR" dirty="0"/>
              <a:t>4/ Le fichier ‘Foot Note’</a:t>
            </a:r>
          </a:p>
          <a:p>
            <a:r>
              <a:rPr lang="fr-FR" sz="1800" dirty="0"/>
              <a:t>FN.info():</a:t>
            </a:r>
          </a:p>
          <a:p>
            <a:r>
              <a:rPr lang="fr-FR" sz="1400" dirty="0" err="1"/>
              <a:t>RangeIndex</a:t>
            </a:r>
            <a:r>
              <a:rPr lang="fr-FR" sz="1400" dirty="0"/>
              <a:t>: 643638 entries, 0 to 643637</a:t>
            </a:r>
          </a:p>
          <a:p>
            <a:r>
              <a:rPr lang="fr-FR" sz="1400" dirty="0"/>
              <a:t>Data </a:t>
            </a:r>
            <a:r>
              <a:rPr lang="fr-FR" sz="1400" dirty="0" err="1"/>
              <a:t>columns</a:t>
            </a:r>
            <a:r>
              <a:rPr lang="fr-FR" sz="1400" dirty="0"/>
              <a:t> (total 5 </a:t>
            </a:r>
            <a:r>
              <a:rPr lang="fr-FR" sz="1400" dirty="0" err="1"/>
              <a:t>columns</a:t>
            </a:r>
            <a:r>
              <a:rPr lang="fr-FR" sz="1400" dirty="0"/>
              <a:t>):</a:t>
            </a:r>
          </a:p>
          <a:p>
            <a:r>
              <a:rPr lang="fr-FR" sz="1400" dirty="0"/>
              <a:t> #   </a:t>
            </a:r>
            <a:r>
              <a:rPr lang="fr-FR" sz="1400" dirty="0" err="1"/>
              <a:t>Column</a:t>
            </a:r>
            <a:r>
              <a:rPr lang="fr-FR" sz="1400" dirty="0"/>
              <a:t>       Non-</a:t>
            </a:r>
            <a:r>
              <a:rPr lang="fr-FR" sz="1400" dirty="0" err="1"/>
              <a:t>Null</a:t>
            </a:r>
            <a:r>
              <a:rPr lang="fr-FR" sz="1400" dirty="0"/>
              <a:t> Count   </a:t>
            </a:r>
            <a:r>
              <a:rPr lang="fr-FR" sz="1400" dirty="0" err="1"/>
              <a:t>Dtype</a:t>
            </a:r>
            <a:r>
              <a:rPr lang="fr-FR" sz="1400" dirty="0"/>
              <a:t>  </a:t>
            </a:r>
          </a:p>
          <a:p>
            <a:r>
              <a:rPr lang="fr-FR" sz="1400" dirty="0"/>
              <a:t>---  ------       --------------   -----  </a:t>
            </a:r>
          </a:p>
          <a:p>
            <a:r>
              <a:rPr lang="fr-FR" sz="1400" dirty="0"/>
              <a:t> 0   </a:t>
            </a:r>
            <a:r>
              <a:rPr lang="fr-FR" sz="1400" dirty="0" err="1"/>
              <a:t>CountryCode</a:t>
            </a:r>
            <a:r>
              <a:rPr lang="fr-FR" sz="1400" dirty="0"/>
              <a:t>  643638 non-</a:t>
            </a:r>
            <a:r>
              <a:rPr lang="fr-FR" sz="1400" dirty="0" err="1"/>
              <a:t>null</a:t>
            </a:r>
            <a:r>
              <a:rPr lang="fr-FR" sz="1400" dirty="0"/>
              <a:t>  </a:t>
            </a:r>
            <a:r>
              <a:rPr lang="fr-FR" sz="1400" dirty="0" err="1"/>
              <a:t>object</a:t>
            </a:r>
            <a:r>
              <a:rPr lang="fr-FR" sz="1400" dirty="0"/>
              <a:t> </a:t>
            </a:r>
          </a:p>
          <a:p>
            <a:r>
              <a:rPr lang="fr-FR" sz="1400" dirty="0"/>
              <a:t> 1   </a:t>
            </a:r>
            <a:r>
              <a:rPr lang="fr-FR" sz="1400" dirty="0" err="1"/>
              <a:t>SeriesCode</a:t>
            </a:r>
            <a:r>
              <a:rPr lang="fr-FR" sz="1400" dirty="0"/>
              <a:t>      643638 non-</a:t>
            </a:r>
            <a:r>
              <a:rPr lang="fr-FR" sz="1400" dirty="0" err="1"/>
              <a:t>null</a:t>
            </a:r>
            <a:r>
              <a:rPr lang="fr-FR" sz="1400" dirty="0"/>
              <a:t>  </a:t>
            </a:r>
            <a:r>
              <a:rPr lang="fr-FR" sz="1400" dirty="0" err="1"/>
              <a:t>object</a:t>
            </a:r>
            <a:r>
              <a:rPr lang="fr-FR" sz="1400" dirty="0"/>
              <a:t> </a:t>
            </a:r>
          </a:p>
          <a:p>
            <a:r>
              <a:rPr lang="fr-FR" sz="1400" dirty="0"/>
              <a:t> 2   </a:t>
            </a:r>
            <a:r>
              <a:rPr lang="fr-FR" sz="1400" dirty="0" err="1"/>
              <a:t>Year</a:t>
            </a:r>
            <a:r>
              <a:rPr lang="fr-FR" sz="1400" dirty="0"/>
              <a:t>                  643638 non-</a:t>
            </a:r>
            <a:r>
              <a:rPr lang="fr-FR" sz="1400" dirty="0" err="1"/>
              <a:t>null</a:t>
            </a:r>
            <a:r>
              <a:rPr lang="fr-FR" sz="1400" dirty="0"/>
              <a:t>  </a:t>
            </a:r>
            <a:r>
              <a:rPr lang="fr-FR" sz="1400" dirty="0" err="1"/>
              <a:t>object</a:t>
            </a:r>
            <a:r>
              <a:rPr lang="fr-FR" sz="1400" dirty="0"/>
              <a:t> </a:t>
            </a:r>
          </a:p>
          <a:p>
            <a:r>
              <a:rPr lang="fr-FR" sz="1400" dirty="0"/>
              <a:t> 3   DESCRIPTION  643638 non-</a:t>
            </a:r>
            <a:r>
              <a:rPr lang="fr-FR" sz="1400" dirty="0" err="1"/>
              <a:t>null</a:t>
            </a:r>
            <a:r>
              <a:rPr lang="fr-FR" sz="1400" dirty="0"/>
              <a:t>  </a:t>
            </a:r>
            <a:r>
              <a:rPr lang="fr-FR" sz="1400" dirty="0" err="1"/>
              <a:t>object</a:t>
            </a:r>
            <a:r>
              <a:rPr lang="fr-FR" sz="1400" dirty="0"/>
              <a:t> </a:t>
            </a:r>
          </a:p>
          <a:p>
            <a:pPr marL="0" indent="0">
              <a:buNone/>
            </a:pPr>
            <a:endParaRPr lang="fr-FR" sz="1800" dirty="0"/>
          </a:p>
          <a:p>
            <a:pPr marL="0" indent="0">
              <a:buNone/>
            </a:pPr>
            <a:r>
              <a:rPr lang="fr-FR" sz="1800" dirty="0"/>
              <a:t>	            FN['DESCRIPTION'].</a:t>
            </a:r>
            <a:r>
              <a:rPr lang="fr-FR" sz="1800" dirty="0" err="1"/>
              <a:t>value_counts</a:t>
            </a:r>
            <a:r>
              <a:rPr lang="fr-FR" sz="1800" dirty="0"/>
              <a:t>():</a:t>
            </a:r>
          </a:p>
          <a:p>
            <a:endParaRPr lang="fr-FR" sz="1800" dirty="0"/>
          </a:p>
        </p:txBody>
      </p:sp>
      <p:sp>
        <p:nvSpPr>
          <p:cNvPr id="4" name="Espace réservé du numéro de diapositive 3">
            <a:extLst>
              <a:ext uri="{FF2B5EF4-FFF2-40B4-BE49-F238E27FC236}">
                <a16:creationId xmlns:a16="http://schemas.microsoft.com/office/drawing/2014/main" id="{464583E7-A953-B786-6FE3-1AD844EE8D92}"/>
              </a:ext>
            </a:extLst>
          </p:cNvPr>
          <p:cNvSpPr>
            <a:spLocks noGrp="1"/>
          </p:cNvSpPr>
          <p:nvPr>
            <p:ph type="sldNum" sz="quarter" idx="12"/>
          </p:nvPr>
        </p:nvSpPr>
        <p:spPr/>
        <p:txBody>
          <a:bodyPr/>
          <a:lstStyle/>
          <a:p>
            <a:fld id="{862A7E01-E523-49EA-9B1D-40E6AE278A8B}" type="slidenum">
              <a:rPr lang="fr-FR" smtClean="0"/>
              <a:pPr/>
              <a:t>8</a:t>
            </a:fld>
            <a:endParaRPr lang="fr-FR" dirty="0"/>
          </a:p>
        </p:txBody>
      </p:sp>
      <p:sp>
        <p:nvSpPr>
          <p:cNvPr id="6" name="ZoneTexte 5">
            <a:extLst>
              <a:ext uri="{FF2B5EF4-FFF2-40B4-BE49-F238E27FC236}">
                <a16:creationId xmlns:a16="http://schemas.microsoft.com/office/drawing/2014/main" id="{954C01A8-B7F5-D7E6-57F8-4D011FC5043B}"/>
              </a:ext>
            </a:extLst>
          </p:cNvPr>
          <p:cNvSpPr txBox="1"/>
          <p:nvPr/>
        </p:nvSpPr>
        <p:spPr>
          <a:xfrm>
            <a:off x="5858190" y="3076233"/>
            <a:ext cx="5275384" cy="3139321"/>
          </a:xfrm>
          <a:prstGeom prst="rect">
            <a:avLst/>
          </a:prstGeom>
          <a:noFill/>
        </p:spPr>
        <p:txBody>
          <a:bodyPr wrap="square" rtlCol="0">
            <a:spAutoFit/>
          </a:bodyPr>
          <a:lstStyle/>
          <a:p>
            <a:r>
              <a:rPr lang="en-US" dirty="0"/>
              <a:t>Country Data                                                           191188</a:t>
            </a:r>
          </a:p>
          <a:p>
            <a:r>
              <a:rPr lang="en-US" dirty="0"/>
              <a:t>UNESCO Institute for Statistics (UIS) estimate    171527</a:t>
            </a:r>
          </a:p>
          <a:p>
            <a:r>
              <a:rPr lang="en-US" dirty="0"/>
              <a:t>Estimated                                                                 117155</a:t>
            </a:r>
          </a:p>
          <a:p>
            <a:r>
              <a:rPr lang="en-US" dirty="0"/>
              <a:t>UIS Estimation                                                           31395</a:t>
            </a:r>
          </a:p>
          <a:p>
            <a:r>
              <a:rPr lang="en-US" dirty="0"/>
              <a:t>Country estimation.                                                  26308</a:t>
            </a:r>
          </a:p>
          <a:p>
            <a:r>
              <a:rPr lang="en-US" dirty="0"/>
              <a:t>                                                   ...  </a:t>
            </a:r>
          </a:p>
          <a:p>
            <a:r>
              <a:rPr lang="en-US" dirty="0"/>
              <a:t>Uncertainty bound is 45.3 - 54.9                                      1</a:t>
            </a:r>
          </a:p>
          <a:p>
            <a:r>
              <a:rPr lang="en-US" dirty="0"/>
              <a:t>Uncertainty bound is 61.8 - 81.7                                      1</a:t>
            </a:r>
          </a:p>
          <a:p>
            <a:r>
              <a:rPr lang="en-US" dirty="0"/>
              <a:t>Uncertainty bound is 61.4 - 80.7                                      1</a:t>
            </a:r>
          </a:p>
          <a:p>
            <a:r>
              <a:rPr lang="en-US" dirty="0"/>
              <a:t>Uncertainty bound is 27.3 - 48.2                                      1</a:t>
            </a:r>
          </a:p>
          <a:p>
            <a:r>
              <a:rPr lang="en-US" dirty="0"/>
              <a:t>Uncertainty bound is 48.3 - 73.3                                      1</a:t>
            </a:r>
            <a:endParaRPr lang="fr-FR" dirty="0"/>
          </a:p>
        </p:txBody>
      </p:sp>
      <p:sp>
        <p:nvSpPr>
          <p:cNvPr id="2" name="Accolade ouvrante 1">
            <a:extLst>
              <a:ext uri="{FF2B5EF4-FFF2-40B4-BE49-F238E27FC236}">
                <a16:creationId xmlns:a16="http://schemas.microsoft.com/office/drawing/2014/main" id="{C6B446CF-7298-32EC-1623-3EF38035B2B3}"/>
              </a:ext>
            </a:extLst>
          </p:cNvPr>
          <p:cNvSpPr/>
          <p:nvPr/>
        </p:nvSpPr>
        <p:spPr>
          <a:xfrm>
            <a:off x="5647174" y="3155181"/>
            <a:ext cx="265979" cy="297431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73335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7DD705-80AD-E8AE-AFED-BDF51A40C32F}"/>
              </a:ext>
            </a:extLst>
          </p:cNvPr>
          <p:cNvSpPr>
            <a:spLocks noGrp="1"/>
          </p:cNvSpPr>
          <p:nvPr>
            <p:ph idx="1"/>
          </p:nvPr>
        </p:nvSpPr>
        <p:spPr>
          <a:xfrm>
            <a:off x="719137" y="625008"/>
            <a:ext cx="10753725" cy="5484390"/>
          </a:xfrm>
        </p:spPr>
        <p:txBody>
          <a:bodyPr>
            <a:normAutofit/>
          </a:bodyPr>
          <a:lstStyle/>
          <a:p>
            <a:r>
              <a:rPr lang="fr-FR" dirty="0"/>
              <a:t>5/ Le fichier ‘data’</a:t>
            </a:r>
          </a:p>
          <a:p>
            <a:r>
              <a:rPr lang="fr-FR" sz="1600" dirty="0"/>
              <a:t>Un ‘data.info()’ révèle de très nombreuses données ‘</a:t>
            </a:r>
            <a:r>
              <a:rPr lang="fr-FR" sz="1600" dirty="0" err="1"/>
              <a:t>null</a:t>
            </a:r>
            <a:r>
              <a:rPr lang="fr-FR" sz="1600" dirty="0"/>
              <a:t>’.</a:t>
            </a:r>
          </a:p>
          <a:p>
            <a:r>
              <a:rPr lang="fr-FR" sz="1600" dirty="0"/>
              <a:t>Le nombre de lignes du fichier (</a:t>
            </a:r>
            <a:r>
              <a:rPr lang="fr-FR" sz="1600" b="0" i="0" dirty="0">
                <a:solidFill>
                  <a:srgbClr val="000000"/>
                </a:solidFill>
                <a:effectLst/>
              </a:rPr>
              <a:t>886 930)</a:t>
            </a:r>
            <a:r>
              <a:rPr lang="fr-FR" sz="1600" dirty="0"/>
              <a:t> est exactement le produit du nombre de ‘pays’ par le nombre d’indicateurs.</a:t>
            </a:r>
          </a:p>
          <a:p>
            <a:r>
              <a:rPr lang="fr-FR" sz="1600" dirty="0"/>
              <a:t>Un ‘</a:t>
            </a:r>
            <a:r>
              <a:rPr lang="fr-FR" sz="1600" dirty="0" err="1"/>
              <a:t>missingno.matrix</a:t>
            </a:r>
            <a:r>
              <a:rPr lang="fr-FR" sz="1600" dirty="0"/>
              <a:t>(</a:t>
            </a:r>
            <a:r>
              <a:rPr lang="fr-FR" sz="1600" dirty="0" err="1"/>
              <a:t>data.sample</a:t>
            </a:r>
            <a:r>
              <a:rPr lang="fr-FR" sz="1600" dirty="0"/>
              <a:t>(1000))’ laisse penser </a:t>
            </a:r>
            <a:r>
              <a:rPr lang="fr-FR" sz="1600" b="0" i="0" dirty="0">
                <a:solidFill>
                  <a:srgbClr val="000000"/>
                </a:solidFill>
                <a:effectLst/>
              </a:rPr>
              <a:t>qu'il y a un grand nombre de lignes complètement vides (hors 4 premières colonnes d'indexage), nous allons les supprimer pour alléger le fichier.</a:t>
            </a:r>
          </a:p>
          <a:p>
            <a:r>
              <a:rPr lang="fr-FR" sz="1600" b="0" i="0" dirty="0">
                <a:solidFill>
                  <a:srgbClr val="000000"/>
                </a:solidFill>
                <a:effectLst/>
              </a:rPr>
              <a:t>Dans un premier temps, nous éliminons les données avant 1995, qui ne nous intéressent plus guère en 2023, en vue d'un développement de notre activité dans le futur. Nous allons aussi supprimer les données de prospectives au-delà de 2045, peu pertinentes pour déterminer notre expansion dans les prochaines années, et pas fiables étant donné les continuelles variations inopinées de l'évolution des sociétés.</a:t>
            </a:r>
          </a:p>
          <a:p>
            <a:r>
              <a:rPr lang="fr-FR" sz="1600" dirty="0">
                <a:solidFill>
                  <a:srgbClr val="000000"/>
                </a:solidFill>
              </a:rPr>
              <a:t>Suite à ce nettoyage, un nouveau ‘</a:t>
            </a:r>
            <a:r>
              <a:rPr lang="fr-FR" sz="1600" dirty="0" err="1"/>
              <a:t>missingno.matrix</a:t>
            </a:r>
            <a:r>
              <a:rPr lang="fr-FR" sz="1600" dirty="0"/>
              <a:t>’ nous permet de </a:t>
            </a:r>
            <a:r>
              <a:rPr lang="fr-FR" sz="1600" b="0" i="0" dirty="0">
                <a:solidFill>
                  <a:srgbClr val="000000"/>
                </a:solidFill>
                <a:effectLst/>
              </a:rPr>
              <a:t>constater que le gros des données est entre 1998 et 2015 et que 2020, parfaitement dans l'alignement des données de prospectives, contient déjà uniquement des données anticipées.</a:t>
            </a:r>
          </a:p>
          <a:p>
            <a:r>
              <a:rPr lang="fr-FR" sz="1600" dirty="0">
                <a:solidFill>
                  <a:srgbClr val="000000"/>
                </a:solidFill>
              </a:rPr>
              <a:t>Nous recherchons les pays les plus pauvres </a:t>
            </a:r>
            <a:r>
              <a:rPr lang="fr-FR" sz="1600" u="sng" dirty="0">
                <a:solidFill>
                  <a:srgbClr val="000000"/>
                </a:solidFill>
              </a:rPr>
              <a:t>en données</a:t>
            </a:r>
            <a:r>
              <a:rPr lang="fr-FR" sz="1600" dirty="0">
                <a:solidFill>
                  <a:srgbClr val="000000"/>
                </a:solidFill>
              </a:rPr>
              <a:t> et constatons qu’ils sont tous peu peuplés. La limite fixée à moins de 248 indicateurs renseignés sur les 3665 nous conduit à écarter :</a:t>
            </a:r>
          </a:p>
          <a:p>
            <a:r>
              <a:rPr lang="fr-FR" sz="1600" i="1" dirty="0">
                <a:solidFill>
                  <a:schemeClr val="accent2">
                    <a:lumMod val="50000"/>
                  </a:schemeClr>
                </a:solidFill>
              </a:rPr>
              <a:t>'Sao Tome and Principe’,  'United Arab Emirates’,  'Oman’,  '</a:t>
            </a:r>
            <a:r>
              <a:rPr lang="fr-FR" sz="1600" i="1" dirty="0" err="1">
                <a:solidFill>
                  <a:schemeClr val="accent2">
                    <a:lumMod val="50000"/>
                  </a:schemeClr>
                </a:solidFill>
              </a:rPr>
              <a:t>Micronesia</a:t>
            </a:r>
            <a:r>
              <a:rPr lang="fr-FR" sz="1600" i="1" dirty="0">
                <a:solidFill>
                  <a:schemeClr val="accent2">
                    <a:lumMod val="50000"/>
                  </a:schemeClr>
                </a:solidFill>
              </a:rPr>
              <a:t>, Fed. Sts.’,  'Iraq’,  '</a:t>
            </a:r>
            <a:r>
              <a:rPr lang="fr-FR" sz="1600" i="1" dirty="0" err="1">
                <a:solidFill>
                  <a:schemeClr val="accent2">
                    <a:lumMod val="50000"/>
                  </a:schemeClr>
                </a:solidFill>
              </a:rPr>
              <a:t>Libya</a:t>
            </a:r>
            <a:r>
              <a:rPr lang="fr-FR" sz="1600" i="1" dirty="0">
                <a:solidFill>
                  <a:schemeClr val="accent2">
                    <a:lumMod val="50000"/>
                  </a:schemeClr>
                </a:solidFill>
              </a:rPr>
              <a:t>’,  '</a:t>
            </a:r>
            <a:r>
              <a:rPr lang="fr-FR" sz="1600" i="1" dirty="0" err="1">
                <a:solidFill>
                  <a:schemeClr val="accent2">
                    <a:lumMod val="50000"/>
                  </a:schemeClr>
                </a:solidFill>
              </a:rPr>
              <a:t>Korea</a:t>
            </a:r>
            <a:r>
              <a:rPr lang="fr-FR" sz="1600" i="1" dirty="0">
                <a:solidFill>
                  <a:schemeClr val="accent2">
                    <a:lumMod val="50000"/>
                  </a:schemeClr>
                </a:solidFill>
              </a:rPr>
              <a:t>, </a:t>
            </a:r>
            <a:r>
              <a:rPr lang="fr-FR" sz="1600" i="1" dirty="0" err="1">
                <a:solidFill>
                  <a:schemeClr val="accent2">
                    <a:lumMod val="50000"/>
                  </a:schemeClr>
                </a:solidFill>
              </a:rPr>
              <a:t>Dem</a:t>
            </a:r>
            <a:r>
              <a:rPr lang="fr-FR" sz="1600" i="1" dirty="0">
                <a:solidFill>
                  <a:schemeClr val="accent2">
                    <a:lumMod val="50000"/>
                  </a:schemeClr>
                </a:solidFill>
              </a:rPr>
              <a:t>. </a:t>
            </a:r>
            <a:r>
              <a:rPr lang="fr-FR" sz="1600" i="1" dirty="0" err="1">
                <a:solidFill>
                  <a:schemeClr val="accent2">
                    <a:lumMod val="50000"/>
                  </a:schemeClr>
                </a:solidFill>
              </a:rPr>
              <a:t>People’s</a:t>
            </a:r>
            <a:r>
              <a:rPr lang="fr-FR" sz="1600" i="1" dirty="0">
                <a:solidFill>
                  <a:schemeClr val="accent2">
                    <a:lumMod val="50000"/>
                  </a:schemeClr>
                </a:solidFill>
              </a:rPr>
              <a:t> Rep.’, '</a:t>
            </a:r>
            <a:r>
              <a:rPr lang="fr-FR" sz="1600" i="1" dirty="0" err="1">
                <a:solidFill>
                  <a:schemeClr val="accent2">
                    <a:lumMod val="50000"/>
                  </a:schemeClr>
                </a:solidFill>
              </a:rPr>
              <a:t>Somalia</a:t>
            </a:r>
            <a:r>
              <a:rPr lang="fr-FR" sz="1600" i="1" dirty="0">
                <a:solidFill>
                  <a:schemeClr val="accent2">
                    <a:lumMod val="50000"/>
                  </a:schemeClr>
                </a:solidFill>
              </a:rPr>
              <a:t>’,  '</a:t>
            </a:r>
            <a:r>
              <a:rPr lang="fr-FR" sz="1600" i="1" dirty="0" err="1">
                <a:solidFill>
                  <a:schemeClr val="accent2">
                    <a:lumMod val="50000"/>
                  </a:schemeClr>
                </a:solidFill>
              </a:rPr>
              <a:t>Bosnia</a:t>
            </a:r>
            <a:r>
              <a:rPr lang="fr-FR" sz="1600" i="1" dirty="0">
                <a:solidFill>
                  <a:schemeClr val="accent2">
                    <a:lumMod val="50000"/>
                  </a:schemeClr>
                </a:solidFill>
              </a:rPr>
              <a:t> and </a:t>
            </a:r>
            <a:r>
              <a:rPr lang="fr-FR" sz="1600" i="1" dirty="0" err="1">
                <a:solidFill>
                  <a:schemeClr val="accent2">
                    <a:lumMod val="50000"/>
                  </a:schemeClr>
                </a:solidFill>
              </a:rPr>
              <a:t>Herzegovina</a:t>
            </a:r>
            <a:r>
              <a:rPr lang="fr-FR" sz="1600" i="1" dirty="0">
                <a:solidFill>
                  <a:schemeClr val="accent2">
                    <a:lumMod val="50000"/>
                  </a:schemeClr>
                </a:solidFill>
              </a:rPr>
              <a:t>’,  'Singapore’,  '</a:t>
            </a:r>
            <a:r>
              <a:rPr lang="fr-FR" sz="1600" i="1" dirty="0" err="1">
                <a:solidFill>
                  <a:schemeClr val="accent2">
                    <a:lumMod val="50000"/>
                  </a:schemeClr>
                </a:solidFill>
              </a:rPr>
              <a:t>Dominica</a:t>
            </a:r>
            <a:r>
              <a:rPr lang="fr-FR" sz="1600" i="1" dirty="0">
                <a:solidFill>
                  <a:schemeClr val="accent2">
                    <a:lumMod val="50000"/>
                  </a:schemeClr>
                </a:solidFill>
              </a:rPr>
              <a:t>’,  '</a:t>
            </a:r>
            <a:r>
              <a:rPr lang="fr-FR" sz="1600" i="1" dirty="0" err="1">
                <a:solidFill>
                  <a:schemeClr val="accent2">
                    <a:lumMod val="50000"/>
                  </a:schemeClr>
                </a:solidFill>
              </a:rPr>
              <a:t>Serbia</a:t>
            </a:r>
            <a:r>
              <a:rPr lang="fr-FR" sz="1600" i="1" dirty="0">
                <a:solidFill>
                  <a:schemeClr val="accent2">
                    <a:lumMod val="50000"/>
                  </a:schemeClr>
                </a:solidFill>
              </a:rPr>
              <a:t>’,  'Seychelles’,  'Puerto Rico’,  'Antigua and Barbuda', '</a:t>
            </a:r>
            <a:r>
              <a:rPr lang="fr-FR" sz="1600" i="1" dirty="0" err="1">
                <a:solidFill>
                  <a:schemeClr val="accent2">
                    <a:lumMod val="50000"/>
                  </a:schemeClr>
                </a:solidFill>
              </a:rPr>
              <a:t>Montenegro</a:t>
            </a:r>
            <a:r>
              <a:rPr lang="fr-FR" sz="1600" i="1" dirty="0">
                <a:solidFill>
                  <a:schemeClr val="accent2">
                    <a:lumMod val="50000"/>
                  </a:schemeClr>
                </a:solidFill>
              </a:rPr>
              <a:t>’,  'St. </a:t>
            </a:r>
            <a:r>
              <a:rPr lang="fr-FR" sz="1600" i="1" dirty="0" err="1">
                <a:solidFill>
                  <a:schemeClr val="accent2">
                    <a:lumMod val="50000"/>
                  </a:schemeClr>
                </a:solidFill>
              </a:rPr>
              <a:t>Kitts</a:t>
            </a:r>
            <a:r>
              <a:rPr lang="fr-FR" sz="1600" i="1" dirty="0">
                <a:solidFill>
                  <a:schemeClr val="accent2">
                    <a:lumMod val="50000"/>
                  </a:schemeClr>
                </a:solidFill>
              </a:rPr>
              <a:t> and Nevis’,  'Kiribati’,  'Marshall </a:t>
            </a:r>
            <a:r>
              <a:rPr lang="fr-FR" sz="1600" i="1" dirty="0" err="1">
                <a:solidFill>
                  <a:schemeClr val="accent2">
                    <a:lumMod val="50000"/>
                  </a:schemeClr>
                </a:solidFill>
              </a:rPr>
              <a:t>Islands</a:t>
            </a:r>
            <a:r>
              <a:rPr lang="fr-FR" sz="1600" i="1" dirty="0">
                <a:solidFill>
                  <a:schemeClr val="accent2">
                    <a:lumMod val="50000"/>
                  </a:schemeClr>
                </a:solidFill>
              </a:rPr>
              <a:t>’,  'Bermuda’,  ‘Tuvalu’,  '</a:t>
            </a:r>
            <a:r>
              <a:rPr lang="fr-FR" sz="1600" i="1" dirty="0" err="1">
                <a:solidFill>
                  <a:schemeClr val="accent2">
                    <a:lumMod val="50000"/>
                  </a:schemeClr>
                </a:solidFill>
              </a:rPr>
              <a:t>Curacao</a:t>
            </a:r>
            <a:r>
              <a:rPr lang="fr-FR" sz="1600" i="1" dirty="0">
                <a:solidFill>
                  <a:schemeClr val="accent2">
                    <a:lumMod val="50000"/>
                  </a:schemeClr>
                </a:solidFill>
              </a:rPr>
              <a:t>’,  'South </a:t>
            </a:r>
            <a:r>
              <a:rPr lang="fr-FR" sz="1600" i="1" dirty="0" err="1">
                <a:solidFill>
                  <a:schemeClr val="accent2">
                    <a:lumMod val="50000"/>
                  </a:schemeClr>
                </a:solidFill>
              </a:rPr>
              <a:t>Sudan</a:t>
            </a:r>
            <a:r>
              <a:rPr lang="fr-FR" sz="1600" i="1" dirty="0">
                <a:solidFill>
                  <a:schemeClr val="accent2">
                    <a:lumMod val="50000"/>
                  </a:schemeClr>
                </a:solidFill>
              </a:rPr>
              <a:t>’,  'Palau’,  'San Marino’,  'Virgin </a:t>
            </a:r>
            <a:r>
              <a:rPr lang="fr-FR" sz="1600" i="1" dirty="0" err="1">
                <a:solidFill>
                  <a:schemeClr val="accent2">
                    <a:lumMod val="50000"/>
                  </a:schemeClr>
                </a:solidFill>
              </a:rPr>
              <a:t>Islands</a:t>
            </a:r>
            <a:r>
              <a:rPr lang="fr-FR" sz="1600" i="1" dirty="0">
                <a:solidFill>
                  <a:schemeClr val="accent2">
                    <a:lumMod val="50000"/>
                  </a:schemeClr>
                </a:solidFill>
              </a:rPr>
              <a:t> (U.S.)’,  'New Caledonia’,  'French </a:t>
            </a:r>
            <a:r>
              <a:rPr lang="fr-FR" sz="1600" i="1" dirty="0" err="1">
                <a:solidFill>
                  <a:schemeClr val="accent2">
                    <a:lumMod val="50000"/>
                  </a:schemeClr>
                </a:solidFill>
              </a:rPr>
              <a:t>Polynesia</a:t>
            </a:r>
            <a:r>
              <a:rPr lang="fr-FR" sz="1600" i="1" dirty="0">
                <a:solidFill>
                  <a:schemeClr val="accent2">
                    <a:lumMod val="50000"/>
                  </a:schemeClr>
                </a:solidFill>
              </a:rPr>
              <a:t>’,  'Guam’,  'Channel </a:t>
            </a:r>
            <a:r>
              <a:rPr lang="fr-FR" sz="1600" i="1" dirty="0" err="1">
                <a:solidFill>
                  <a:schemeClr val="accent2">
                    <a:lumMod val="50000"/>
                  </a:schemeClr>
                </a:solidFill>
              </a:rPr>
              <a:t>Islands</a:t>
            </a:r>
            <a:r>
              <a:rPr lang="fr-FR" sz="1600" i="1" dirty="0">
                <a:solidFill>
                  <a:schemeClr val="accent2">
                    <a:lumMod val="50000"/>
                  </a:schemeClr>
                </a:solidFill>
              </a:rPr>
              <a:t>’,  'Liechtenstein’,  'Turks and </a:t>
            </a:r>
            <a:r>
              <a:rPr lang="fr-FR" sz="1600" i="1" dirty="0" err="1">
                <a:solidFill>
                  <a:schemeClr val="accent2">
                    <a:lumMod val="50000"/>
                  </a:schemeClr>
                </a:solidFill>
              </a:rPr>
              <a:t>Caicos</a:t>
            </a:r>
            <a:r>
              <a:rPr lang="fr-FR" sz="1600" i="1" dirty="0">
                <a:solidFill>
                  <a:schemeClr val="accent2">
                    <a:lumMod val="50000"/>
                  </a:schemeClr>
                </a:solidFill>
              </a:rPr>
              <a:t> </a:t>
            </a:r>
            <a:r>
              <a:rPr lang="fr-FR" sz="1600" i="1" dirty="0" err="1">
                <a:solidFill>
                  <a:schemeClr val="accent2">
                    <a:lumMod val="50000"/>
                  </a:schemeClr>
                </a:solidFill>
              </a:rPr>
              <a:t>Islands</a:t>
            </a:r>
            <a:r>
              <a:rPr lang="fr-FR" sz="1600" i="1" dirty="0">
                <a:solidFill>
                  <a:schemeClr val="accent2">
                    <a:lumMod val="50000"/>
                  </a:schemeClr>
                </a:solidFill>
              </a:rPr>
              <a:t>’,  'Cayman </a:t>
            </a:r>
            <a:r>
              <a:rPr lang="fr-FR" sz="1600" i="1" dirty="0" err="1">
                <a:solidFill>
                  <a:schemeClr val="accent2">
                    <a:lumMod val="50000"/>
                  </a:schemeClr>
                </a:solidFill>
              </a:rPr>
              <a:t>Islands</a:t>
            </a:r>
            <a:r>
              <a:rPr lang="fr-FR" sz="1600" i="1" dirty="0">
                <a:solidFill>
                  <a:schemeClr val="accent2">
                    <a:lumMod val="50000"/>
                  </a:schemeClr>
                </a:solidFill>
              </a:rPr>
              <a:t>’,  'Sint Maarten (Dutch part)’,  'Monaco’,  'Kosovo’,  'British Virgin </a:t>
            </a:r>
            <a:r>
              <a:rPr lang="fr-FR" sz="1600" i="1" dirty="0" err="1">
                <a:solidFill>
                  <a:schemeClr val="accent2">
                    <a:lumMod val="50000"/>
                  </a:schemeClr>
                </a:solidFill>
              </a:rPr>
              <a:t>Islands</a:t>
            </a:r>
            <a:r>
              <a:rPr lang="fr-FR" sz="1600" i="1" dirty="0">
                <a:solidFill>
                  <a:schemeClr val="accent2">
                    <a:lumMod val="50000"/>
                  </a:schemeClr>
                </a:solidFill>
              </a:rPr>
              <a:t>’,  'Isle of Man’,  '</a:t>
            </a:r>
            <a:r>
              <a:rPr lang="fr-FR" sz="1600" i="1" dirty="0" err="1">
                <a:solidFill>
                  <a:schemeClr val="accent2">
                    <a:lumMod val="50000"/>
                  </a:schemeClr>
                </a:solidFill>
              </a:rPr>
              <a:t>Greenland</a:t>
            </a:r>
            <a:r>
              <a:rPr lang="fr-FR" sz="1600" i="1" dirty="0">
                <a:solidFill>
                  <a:schemeClr val="accent2">
                    <a:lumMod val="50000"/>
                  </a:schemeClr>
                </a:solidFill>
              </a:rPr>
              <a:t>', '</a:t>
            </a:r>
            <a:r>
              <a:rPr lang="fr-FR" sz="1600" i="1" dirty="0" err="1">
                <a:solidFill>
                  <a:schemeClr val="accent2">
                    <a:lumMod val="50000"/>
                  </a:schemeClr>
                </a:solidFill>
              </a:rPr>
              <a:t>Faroe</a:t>
            </a:r>
            <a:r>
              <a:rPr lang="fr-FR" sz="1600" i="1" dirty="0">
                <a:solidFill>
                  <a:schemeClr val="accent2">
                    <a:lumMod val="50000"/>
                  </a:schemeClr>
                </a:solidFill>
              </a:rPr>
              <a:t> </a:t>
            </a:r>
            <a:r>
              <a:rPr lang="fr-FR" sz="1600" i="1" dirty="0" err="1">
                <a:solidFill>
                  <a:schemeClr val="accent2">
                    <a:lumMod val="50000"/>
                  </a:schemeClr>
                </a:solidFill>
              </a:rPr>
              <a:t>Islands</a:t>
            </a:r>
            <a:r>
              <a:rPr lang="fr-FR" sz="1600" i="1" dirty="0">
                <a:solidFill>
                  <a:schemeClr val="accent2">
                    <a:lumMod val="50000"/>
                  </a:schemeClr>
                </a:solidFill>
              </a:rPr>
              <a:t>’,  'American Samoa’,  '</a:t>
            </a:r>
            <a:r>
              <a:rPr lang="fr-FR" sz="1600" i="1" dirty="0" err="1">
                <a:solidFill>
                  <a:schemeClr val="accent2">
                    <a:lumMod val="50000"/>
                  </a:schemeClr>
                </a:solidFill>
              </a:rPr>
              <a:t>Northern</a:t>
            </a:r>
            <a:r>
              <a:rPr lang="fr-FR" sz="1600" i="1" dirty="0">
                <a:solidFill>
                  <a:schemeClr val="accent2">
                    <a:lumMod val="50000"/>
                  </a:schemeClr>
                </a:solidFill>
              </a:rPr>
              <a:t> Mariana </a:t>
            </a:r>
            <a:r>
              <a:rPr lang="fr-FR" sz="1600" i="1" dirty="0" err="1">
                <a:solidFill>
                  <a:schemeClr val="accent2">
                    <a:lumMod val="50000"/>
                  </a:schemeClr>
                </a:solidFill>
              </a:rPr>
              <a:t>Islands</a:t>
            </a:r>
            <a:r>
              <a:rPr lang="fr-FR" sz="1600" i="1" dirty="0">
                <a:solidFill>
                  <a:schemeClr val="accent2">
                    <a:lumMod val="50000"/>
                  </a:schemeClr>
                </a:solidFill>
              </a:rPr>
              <a:t>’,  'St. Martin (French part)’.</a:t>
            </a:r>
          </a:p>
        </p:txBody>
      </p:sp>
      <p:sp>
        <p:nvSpPr>
          <p:cNvPr id="4" name="Espace réservé du numéro de diapositive 3">
            <a:extLst>
              <a:ext uri="{FF2B5EF4-FFF2-40B4-BE49-F238E27FC236}">
                <a16:creationId xmlns:a16="http://schemas.microsoft.com/office/drawing/2014/main" id="{4C11FC21-586F-A3E5-1B13-633C7643D539}"/>
              </a:ext>
            </a:extLst>
          </p:cNvPr>
          <p:cNvSpPr>
            <a:spLocks noGrp="1"/>
          </p:cNvSpPr>
          <p:nvPr>
            <p:ph type="sldNum" sz="quarter" idx="12"/>
          </p:nvPr>
        </p:nvSpPr>
        <p:spPr/>
        <p:txBody>
          <a:bodyPr/>
          <a:lstStyle/>
          <a:p>
            <a:fld id="{862A7E01-E523-49EA-9B1D-40E6AE278A8B}" type="slidenum">
              <a:rPr lang="fr-FR" smtClean="0"/>
              <a:pPr/>
              <a:t>9</a:t>
            </a:fld>
            <a:endParaRPr lang="fr-FR" dirty="0"/>
          </a:p>
        </p:txBody>
      </p:sp>
    </p:spTree>
    <p:extLst>
      <p:ext uri="{BB962C8B-B14F-4D97-AF65-F5344CB8AC3E}">
        <p14:creationId xmlns:p14="http://schemas.microsoft.com/office/powerpoint/2010/main" val="2083310399"/>
      </p:ext>
    </p:extLst>
  </p:cSld>
  <p:clrMapOvr>
    <a:masterClrMapping/>
  </p:clrMapOvr>
</p:sld>
</file>

<file path=ppt/theme/theme1.xml><?xml version="1.0" encoding="utf-8"?>
<a:theme xmlns:a="http://schemas.openxmlformats.org/drawingml/2006/main" name="Métropolitain">
  <a:themeElements>
    <a:clrScheme name="Papi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étropolitai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étropolitai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TM03457491[[fn=Métropolitain]]</Template>
  <TotalTime>3096</TotalTime>
  <Words>5200</Words>
  <Application>Microsoft Office PowerPoint</Application>
  <PresentationFormat>Grand écran</PresentationFormat>
  <Paragraphs>411</Paragraphs>
  <Slides>65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65</vt:i4>
      </vt:variant>
    </vt:vector>
  </HeadingPairs>
  <TitlesOfParts>
    <vt:vector size="70" baseType="lpstr">
      <vt:lpstr>Arial</vt:lpstr>
      <vt:lpstr>Calibri</vt:lpstr>
      <vt:lpstr>Calibri Light</vt:lpstr>
      <vt:lpstr>Inter</vt:lpstr>
      <vt:lpstr>Métropolitain</vt:lpstr>
      <vt:lpstr>Etude préliminaire en vue de l’expansion internationale de academy</vt:lpstr>
      <vt:lpstr>Présentation PowerPoint</vt:lpstr>
      <vt:lpstr>Demande initiale : message de Marc</vt:lpstr>
      <vt:lpstr>Les fichiers disponibles</vt:lpstr>
      <vt:lpstr>Prise en main des fichiers</vt:lpstr>
      <vt:lpstr>Présentation PowerPoint</vt:lpstr>
      <vt:lpstr>Présentation PowerPoint</vt:lpstr>
      <vt:lpstr>Présentation PowerPoint</vt:lpstr>
      <vt:lpstr>Présentation PowerPoint</vt:lpstr>
      <vt:lpstr>Fractionnement des données</vt:lpstr>
      <vt:lpstr>Exploitation des indicateurs</vt:lpstr>
      <vt:lpstr>Phase 1 – la taille de la population et son revenu moyen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Phase 2 – le niveau d’accès à l’informatique et internet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Phase 3 – le niveau scolaire prévisible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Phase 4 – utilisation d’un score</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Etude préliminaire en vue de l’expansion internationale de academy</dc:title>
  <dc:creator>Jean-Loup Perrochon</dc:creator>
  <cp:lastModifiedBy>Jean-Loup Perrochon</cp:lastModifiedBy>
  <cp:revision>69</cp:revision>
  <dcterms:created xsi:type="dcterms:W3CDTF">2023-07-11T17:55:07Z</dcterms:created>
  <dcterms:modified xsi:type="dcterms:W3CDTF">2023-07-18T17:24:46Z</dcterms:modified>
</cp:coreProperties>
</file>